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6"/>
  </p:notesMasterIdLst>
  <p:sldIdLst>
    <p:sldId id="256" r:id="rId2"/>
    <p:sldId id="357" r:id="rId3"/>
    <p:sldId id="265" r:id="rId4"/>
    <p:sldId id="349" r:id="rId5"/>
  </p:sldIdLst>
  <p:sldSz cx="12192000" cy="6858000"/>
  <p:notesSz cx="6858000" cy="9144000"/>
  <p:embeddedFontLst>
    <p:embeddedFont>
      <p:font typeface="Gotham Pro" panose="02000503040000020004" charset="0"/>
      <p:regular r:id="rId7"/>
      <p:bold r:id="rId8"/>
      <p:italic r:id="rId9"/>
      <p:boldItalic r:id="rId10"/>
    </p:embeddedFont>
    <p:embeddedFont>
      <p:font typeface="Noto Sans" panose="020B0502040504020204" pitchFamily="34" charset="0"/>
      <p:regular r:id="rId11"/>
      <p:bold r:id="rId12"/>
      <p:boldItalic r:id="rId13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FCB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60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8BAFE0-EBDC-49CC-BA0C-BB7EE88067DD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E981B0-2E9A-4FB2-817D-72FDBBE1319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602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E2C798-1F31-43C1-AA79-E8C4C8C5DC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DB78195-AC69-40BB-B133-FF7F0A6E9B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29548F8-3B15-4781-8A5A-5CF301D225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E92C3-B0A0-44E2-8E75-94F574DA552A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58B2B3F-9231-4C1A-8303-B2987BC36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2B3111B-5509-49FD-994B-849BD06F31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A8A78-468B-4510-9684-D467880144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0495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51F049-9628-4415-BACE-B7E9390842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429D04A-2050-42EF-9044-949A6C6DCF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19516BF-8534-45B3-A709-C5E354978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E92C3-B0A0-44E2-8E75-94F574DA552A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0688695-1F69-4E22-A682-6E3025DAD9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8ED20E7-8D3E-4DD9-8EEB-8EBC907E4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A8A78-468B-4510-9684-D467880144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09992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862500-6052-474B-AD4D-43EC073B94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94AA9CB-E64C-4EA1-82C9-0D0CA1915B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9913477-C2E3-4F9D-9EB4-0B6EC4D3C5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E92C3-B0A0-44E2-8E75-94F574DA552A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3DC5A0B-4E3A-4A16-83EA-555F46A752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38B4E14-09A0-403B-BDBD-A2B57DB971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A8A78-468B-4510-9684-D467880144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1198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72907D-FE3A-4681-8F3B-F404F464A2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9CBD35B-F627-4858-9988-E5BB73CB1C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BD273C9-286C-49D8-8689-79588B9C8B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75278E9-CCE4-4156-A927-3E1FA622E0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E92C3-B0A0-44E2-8E75-94F574DA552A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D837D04-06FA-4D71-AD6A-9377D48F1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A358202-EDE7-4289-A28D-6F41BC945D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A8A78-468B-4510-9684-D467880144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88101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7FA8F2-4253-436E-9A78-0DBED63E4D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571AC6F-B1D3-4066-8483-B20973E9A9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9EB1155-9209-4801-BD31-E8B97E9A8E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ABE6532-6C6F-4A93-A35D-20502F1B16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20B2B0B-19CA-4B31-9605-CF656F1436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D07154B-0A82-41C8-B616-B581DD045F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E92C3-B0A0-44E2-8E75-94F574DA552A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B8DA60D-1AD3-429E-9990-38E0ACE77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55A27C8-295F-49F5-A1E9-14123F333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A8A78-468B-4510-9684-D467880144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3987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9B27FD-1661-472F-92ED-6CA695178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B61A1E9-796E-467C-B1AD-20754FFD73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E92C3-B0A0-44E2-8E75-94F574DA552A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0C704FD-66BF-4EE6-88DA-55F4F7FF7C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3671409-A1C7-440C-B2E6-1D26D2FB5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A8A78-468B-4510-9684-D467880144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93499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392253E-1A28-4D76-A7D8-8F6754F188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E92C3-B0A0-44E2-8E75-94F574DA552A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22DAE09-A6F3-4256-BD64-A9F2491EF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1F03106-EEC1-4D1B-9402-7D138E730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A8A78-468B-4510-9684-D467880144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64539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1A8127-4B65-4BFA-B695-69D2692D1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14EFF80-746B-4441-BE8E-84E440A7C3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87ECCDC-F139-4605-A848-FC80CE1AC7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B663B55-B5AD-44B0-B843-942C8EC55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E92C3-B0A0-44E2-8E75-94F574DA552A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1D80922-75BC-410E-90CA-B667941E46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2499FF4-48E4-4A24-9AEF-B5042562E5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A8A78-468B-4510-9684-D467880144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6956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537369-899F-4C06-A33E-1FBB307E55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2079607E-9BED-45F4-A40C-323904AAC6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0BC4602-449A-4817-AB1A-0AC641B16D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A4A08D4-E2F3-4906-BAEA-972A288EFE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E92C3-B0A0-44E2-8E75-94F574DA552A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CA3CE71-60FF-4B8F-AA2F-BE7AF6481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366AEC6-16A3-440E-8F2A-DCB933E99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A8A78-468B-4510-9684-D467880144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4044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2F5C26-7513-4516-8A1D-C1D2B8C10B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3F9C7C8-B3F5-4D05-B47E-B1E961D0DB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E5B2258-F5D6-49DB-AC7E-6A62A3D11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E92C3-B0A0-44E2-8E75-94F574DA552A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1AD21CA-E5BF-4E74-B974-1F496F5F4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E394EC2-602D-4F49-AC86-37B30BE84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A8A78-468B-4510-9684-D467880144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45072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3BBA60C-560E-4273-B83F-65ECF07889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79E12BD-38E6-41AF-B66F-0657DB4274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362CE6B-226A-48AF-B8CD-F04F3FEEA8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E92C3-B0A0-44E2-8E75-94F574DA552A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AC9FE65-E450-43D7-91BB-62BEAD8C58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B86D8EF-A924-42E2-AF9C-1873BDAD5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A8A78-468B-4510-9684-D467880144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00118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7114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9F8318-5083-4028-BEE5-CB27F9AD8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B1322D0-56E0-438A-BC17-0DE3256C3F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8DAF431-AE07-403D-9D1C-DA54FDBFFB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3E92C3-B0A0-44E2-8E75-94F574DA552A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03E0019-7795-41E1-AF35-DA30C49F3B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FF33D7E-010B-416D-B187-A1DEC266CC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4A8A78-468B-4510-9684-D467880144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00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 descr="E:\РАБОТА\ВОГ\Жулев\2024\октябрь\Отв. пациент\02.png"/>
          <p:cNvPicPr>
            <a:picLocks noChangeAspect="1" noChangeArrowheads="1"/>
          </p:cNvPicPr>
          <p:nvPr/>
        </p:nvPicPr>
        <p:blipFill>
          <a:blip r:embed="rId2" cstate="print"/>
          <a:srcRect b="42254"/>
          <a:stretch>
            <a:fillRect/>
          </a:stretch>
        </p:blipFill>
        <p:spPr bwMode="auto">
          <a:xfrm>
            <a:off x="1200" y="4218368"/>
            <a:ext cx="12189600" cy="2639632"/>
          </a:xfrm>
          <a:prstGeom prst="rect">
            <a:avLst/>
          </a:prstGeom>
          <a:noFill/>
        </p:spPr>
      </p:pic>
      <p:pic>
        <p:nvPicPr>
          <p:cNvPr id="2050" name="Picture 2" descr="E:\РАБОТА\ВОГ\Жулев\2024\октябрь\Отв. пациент\01.png"/>
          <p:cNvPicPr>
            <a:picLocks noChangeAspect="1" noChangeArrowheads="1"/>
          </p:cNvPicPr>
          <p:nvPr/>
        </p:nvPicPr>
        <p:blipFill>
          <a:blip r:embed="rId3" cstate="print"/>
          <a:srcRect t="35974"/>
          <a:stretch>
            <a:fillRect/>
          </a:stretch>
        </p:blipFill>
        <p:spPr bwMode="auto">
          <a:xfrm>
            <a:off x="1200" y="0"/>
            <a:ext cx="12189600" cy="3631531"/>
          </a:xfrm>
          <a:prstGeom prst="rect">
            <a:avLst/>
          </a:prstGeom>
          <a:noFill/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2E3D6F-92F6-4CCC-BE65-B0E6C48ABD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96982"/>
            <a:ext cx="9144000" cy="2105685"/>
          </a:xfrm>
        </p:spPr>
        <p:txBody>
          <a:bodyPr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ru-RU" sz="2800" b="1" dirty="0">
                <a:solidFill>
                  <a:srgbClr val="FF0000"/>
                </a:solidFill>
                <a:latin typeface="Gotham Pro" pitchFamily="2" charset="0"/>
                <a:ea typeface="+mn-ea"/>
                <a:cs typeface="Gotham Pro" pitchFamily="2" charset="0"/>
              </a:rPr>
              <a:t>Формирование здоровьесберегающей </a:t>
            </a:r>
            <a:r>
              <a:rPr lang="ru-RU" sz="2800" b="1">
                <a:solidFill>
                  <a:srgbClr val="FF0000"/>
                </a:solidFill>
                <a:latin typeface="Gotham Pro" pitchFamily="2" charset="0"/>
                <a:ea typeface="+mn-ea"/>
                <a:cs typeface="Gotham Pro" pitchFamily="2" charset="0"/>
              </a:rPr>
              <a:t>среды.</a:t>
            </a:r>
            <a:br>
              <a:rPr lang="ru-RU" sz="2800" b="1" dirty="0">
                <a:solidFill>
                  <a:srgbClr val="FF0000"/>
                </a:solidFill>
                <a:latin typeface="Gotham Pro" pitchFamily="2" charset="0"/>
                <a:ea typeface="+mn-ea"/>
                <a:cs typeface="Gotham Pro" pitchFamily="2" charset="0"/>
              </a:rPr>
            </a:br>
            <a:r>
              <a:rPr lang="ru-RU" sz="2800" b="1" dirty="0">
                <a:solidFill>
                  <a:srgbClr val="FF0000"/>
                </a:solidFill>
                <a:latin typeface="Gotham Pro" pitchFamily="2" charset="0"/>
                <a:ea typeface="+mn-ea"/>
                <a:cs typeface="Gotham Pro" pitchFamily="2" charset="0"/>
              </a:rPr>
              <a:t>Профилактика синдрома профессионального выгорания</a:t>
            </a:r>
            <a:endParaRPr lang="ru-RU" sz="2000" b="1" dirty="0">
              <a:solidFill>
                <a:schemeClr val="accent1">
                  <a:lumMod val="75000"/>
                </a:schemeClr>
              </a:solidFill>
              <a:latin typeface="Gotham Pro" pitchFamily="2" charset="0"/>
              <a:ea typeface="+mn-ea"/>
              <a:cs typeface="Gotham Pro" pitchFamily="2" charset="0"/>
            </a:endParaRPr>
          </a:p>
        </p:txBody>
      </p:sp>
      <p:pic>
        <p:nvPicPr>
          <p:cNvPr id="4" name="Picture 3" descr="E:\РАБОТА\Сергеева Светлана\Лого ОСЛ 2024\магнит-трекер\лого без фона.png">
            <a:extLst>
              <a:ext uri="{FF2B5EF4-FFF2-40B4-BE49-F238E27FC236}">
                <a16:creationId xmlns:a16="http://schemas.microsoft.com/office/drawing/2014/main" id="{57B90051-0F42-4ECB-8929-1F200BE093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4805" y="5109698"/>
            <a:ext cx="5129428" cy="856972"/>
          </a:xfrm>
          <a:prstGeom prst="rect">
            <a:avLst/>
          </a:prstGeom>
          <a:noFill/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BB16EC59-231D-4C79-B445-503F9CDF10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4805" y="183262"/>
            <a:ext cx="1152128" cy="1153408"/>
          </a:xfrm>
          <a:prstGeom prst="rect">
            <a:avLst/>
          </a:prstGeom>
          <a:noFill/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32700C8-2F25-9703-F0B0-ADBB10059A1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4174" y="759966"/>
            <a:ext cx="1545339" cy="1950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6192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E97C0F-2D0D-75BD-A8F0-C87111411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«ЗОЖ В ПРОФСОЮЗЕ. ШКОЛА ЗДОРОВЬЯ»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096E10B-4C84-8571-FA93-2603FF4A6C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b="1" dirty="0">
                <a:solidFill>
                  <a:schemeClr val="accent4">
                    <a:lumMod val="50000"/>
                  </a:schemeClr>
                </a:solidFill>
              </a:rPr>
              <a:t>Цели и задачи:</a:t>
            </a:r>
            <a:endParaRPr lang="ru-RU" dirty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– сформировать осознанный подход работников к сохранению своего здоровья, качества жизни и работоспособности;</a:t>
            </a:r>
          </a:p>
          <a:p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– позиционирование ценностей здорового образа жизни, развитие активного долголетия;</a:t>
            </a:r>
          </a:p>
          <a:p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– повышение знаний членов Профсоюза о права, обязанностях и гарантиях оказания бесплатной медицинской помощи;</a:t>
            </a:r>
          </a:p>
          <a:p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– содействие реализации государственных и общественных задач по укреплению здоровья работников отрасли;</a:t>
            </a:r>
          </a:p>
          <a:p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– реализация программ обучения ответственному отношению к себе и своему здоровью среди членов Профсоюза;</a:t>
            </a:r>
          </a:p>
          <a:p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–содействие развитию условий для формирования здоровьесберегающей среды в каждой образовательной организации;</a:t>
            </a:r>
          </a:p>
          <a:p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– проведение разъяснительной и просветительской работы с членами Профсоюза к ведению здорового образа жизни, к внедрению здоровьесберегающих технологий в повседневную жизнь.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 </a:t>
            </a: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1685392-930C-16A3-A586-B60F575EA3B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7840" y="78655"/>
            <a:ext cx="1040303" cy="1345727"/>
          </a:xfrm>
          <a:prstGeom prst="rect">
            <a:avLst/>
          </a:prstGeom>
        </p:spPr>
      </p:pic>
      <p:pic>
        <p:nvPicPr>
          <p:cNvPr id="5" name="Picture 3" descr="E:\РАБОТА\Сергеева Светлана\Лого ОСЛ 2024\магнит-трекер\лого без фона.png">
            <a:extLst>
              <a:ext uri="{FF2B5EF4-FFF2-40B4-BE49-F238E27FC236}">
                <a16:creationId xmlns:a16="http://schemas.microsoft.com/office/drawing/2014/main" id="{EED30CFE-9A40-C6A2-7648-0CA5BCE3FB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94592" y="6176963"/>
            <a:ext cx="2900008" cy="60035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914795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4F0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56032"/>
            <a:ext cx="9601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40" dirty="0">
                <a:solidFill>
                  <a:srgbClr val="1A7A7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03   ·   АНКЕТИРОВАНИЕ 2025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475488"/>
            <a:ext cx="10972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B3A4D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19 661 работник рассказал о своём здоровье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914400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C6B7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15,5% от работающих членов Профсоюза. Тревожные ответы усилились по сравнению с 2024 годом.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11480" y="1371600"/>
            <a:ext cx="5715000" cy="868680"/>
          </a:xfrm>
          <a:prstGeom prst="rect">
            <a:avLst/>
          </a:prstGeom>
          <a:solidFill>
            <a:srgbClr val="FFFFFF"/>
          </a:solidFill>
          <a:ln/>
          <a:effectLst>
            <a:outerShdw blurRad="127000" dist="38100" dir="16200000" algn="bl" rotWithShape="0">
              <a:srgbClr val="0B3A4D">
                <a:alpha val="8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548640" y="1499616"/>
            <a:ext cx="132588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45C4A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73%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920240" y="1463040"/>
            <a:ext cx="4023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B3A4D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считают, что работа вредит здоровью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1920240" y="1828800"/>
            <a:ext cx="4023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C6B7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+21,3 п.п. к 2024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11480" y="2331720"/>
            <a:ext cx="5715000" cy="868680"/>
          </a:xfrm>
          <a:prstGeom prst="rect">
            <a:avLst/>
          </a:prstGeom>
          <a:solidFill>
            <a:srgbClr val="FFFFFF"/>
          </a:solidFill>
          <a:ln/>
          <a:effectLst>
            <a:outerShdw blurRad="127000" dist="38100" dir="16200000" algn="bl" rotWithShape="0">
              <a:srgbClr val="0B3A4D">
                <a:alpha val="8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548640" y="2459736"/>
            <a:ext cx="132588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45C4A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59%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1920240" y="2423160"/>
            <a:ext cx="4023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B3A4D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имеют хронические заболевания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1920240" y="2788920"/>
            <a:ext cx="4023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C6B7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самооценка респондентов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411480" y="3291840"/>
            <a:ext cx="5715000" cy="868680"/>
          </a:xfrm>
          <a:prstGeom prst="rect">
            <a:avLst/>
          </a:prstGeom>
          <a:solidFill>
            <a:srgbClr val="FFFFFF"/>
          </a:solidFill>
          <a:ln/>
          <a:effectLst>
            <a:outerShdw blurRad="127000" dist="38100" dir="16200000" algn="bl" rotWithShape="0">
              <a:srgbClr val="0B3A4D">
                <a:alpha val="8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548640" y="3419856"/>
            <a:ext cx="132588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45C4A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53,8%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1920240" y="3383280"/>
            <a:ext cx="4023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B3A4D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переносят болезнь «на ногах»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1920240" y="3749040"/>
            <a:ext cx="4023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C6B7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причина — материальная невыгодность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411480" y="4251960"/>
            <a:ext cx="5715000" cy="868680"/>
          </a:xfrm>
          <a:prstGeom prst="rect">
            <a:avLst/>
          </a:prstGeom>
          <a:solidFill>
            <a:srgbClr val="FFFFFF"/>
          </a:solidFill>
          <a:ln/>
          <a:effectLst>
            <a:outerShdw blurRad="127000" dist="38100" dir="16200000" algn="bl" rotWithShape="0">
              <a:srgbClr val="0B3A4D">
                <a:alpha val="8000"/>
              </a:srgbClr>
            </a:outerShdw>
          </a:effectLst>
        </p:spPr>
      </p:sp>
      <p:sp>
        <p:nvSpPr>
          <p:cNvPr id="19" name="Text 17"/>
          <p:cNvSpPr/>
          <p:nvPr/>
        </p:nvSpPr>
        <p:spPr>
          <a:xfrm>
            <a:off x="548640" y="4379976"/>
            <a:ext cx="132588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45C4A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52,2%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920240" y="4343400"/>
            <a:ext cx="4023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B3A4D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спят только 6–7 часов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1920240" y="4709160"/>
            <a:ext cx="4023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C6B7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из-за загруженности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11480" y="5212080"/>
            <a:ext cx="5715000" cy="868680"/>
          </a:xfrm>
          <a:prstGeom prst="rect">
            <a:avLst/>
          </a:prstGeom>
          <a:solidFill>
            <a:srgbClr val="FFFFFF"/>
          </a:solidFill>
          <a:ln/>
          <a:effectLst>
            <a:outerShdw blurRad="127000" dist="38100" dir="16200000" algn="bl" rotWithShape="0">
              <a:srgbClr val="0B3A4D">
                <a:alpha val="8000"/>
              </a:srgbClr>
            </a:outerShdw>
          </a:effectLst>
        </p:spPr>
      </p:sp>
      <p:sp>
        <p:nvSpPr>
          <p:cNvPr id="23" name="Text 21"/>
          <p:cNvSpPr/>
          <p:nvPr/>
        </p:nvSpPr>
        <p:spPr>
          <a:xfrm>
            <a:off x="548640" y="5340096"/>
            <a:ext cx="132588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45C4A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48,8%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1920240" y="5303520"/>
            <a:ext cx="4023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B3A4D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очень редко отдыхают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1920240" y="5669280"/>
            <a:ext cx="4023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C6B7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нет времени на восстановление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6309360" y="1371600"/>
            <a:ext cx="5715000" cy="868680"/>
          </a:xfrm>
          <a:prstGeom prst="rect">
            <a:avLst/>
          </a:prstGeom>
          <a:solidFill>
            <a:srgbClr val="FFFFFF"/>
          </a:solidFill>
          <a:ln/>
          <a:effectLst>
            <a:outerShdw blurRad="127000" dist="38100" dir="16200000" algn="bl" rotWithShape="0">
              <a:srgbClr val="0B3A4D">
                <a:alpha val="8000"/>
              </a:srgbClr>
            </a:outerShdw>
          </a:effectLst>
        </p:spPr>
      </p:sp>
      <p:sp>
        <p:nvSpPr>
          <p:cNvPr id="27" name="Text 25"/>
          <p:cNvSpPr/>
          <p:nvPr/>
        </p:nvSpPr>
        <p:spPr>
          <a:xfrm>
            <a:off x="6446520" y="1499616"/>
            <a:ext cx="132588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45C4A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44,8%</a:t>
            </a:r>
            <a:endParaRPr lang="en-US" sz="1800" dirty="0"/>
          </a:p>
        </p:txBody>
      </p:sp>
      <p:sp>
        <p:nvSpPr>
          <p:cNvPr id="28" name="Text 26"/>
          <p:cNvSpPr/>
          <p:nvPr/>
        </p:nvSpPr>
        <p:spPr>
          <a:xfrm>
            <a:off x="7818120" y="1463040"/>
            <a:ext cx="4023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B3A4D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низкая физическая активность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7818120" y="1828800"/>
            <a:ext cx="4023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C6B7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подтверждает осмотры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6309360" y="2331720"/>
            <a:ext cx="5715000" cy="868680"/>
          </a:xfrm>
          <a:prstGeom prst="rect">
            <a:avLst/>
          </a:prstGeom>
          <a:solidFill>
            <a:srgbClr val="FFFFFF"/>
          </a:solidFill>
          <a:ln/>
          <a:effectLst>
            <a:outerShdw blurRad="127000" dist="38100" dir="16200000" algn="bl" rotWithShape="0">
              <a:srgbClr val="0B3A4D">
                <a:alpha val="8000"/>
              </a:srgbClr>
            </a:outerShdw>
          </a:effectLst>
        </p:spPr>
      </p:sp>
      <p:sp>
        <p:nvSpPr>
          <p:cNvPr id="31" name="Text 29"/>
          <p:cNvSpPr/>
          <p:nvPr/>
        </p:nvSpPr>
        <p:spPr>
          <a:xfrm>
            <a:off x="6446520" y="2459736"/>
            <a:ext cx="132588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45C4A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40%</a:t>
            </a:r>
            <a:endParaRPr lang="en-US" sz="1800" dirty="0"/>
          </a:p>
        </p:txBody>
      </p:sp>
      <p:sp>
        <p:nvSpPr>
          <p:cNvPr id="32" name="Text 30"/>
          <p:cNvSpPr/>
          <p:nvPr/>
        </p:nvSpPr>
        <p:spPr>
          <a:xfrm>
            <a:off x="7818120" y="2423160"/>
            <a:ext cx="4023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B3A4D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считают медосмотры формальными</a:t>
            </a:r>
            <a:endParaRPr lang="en-US" sz="1300" dirty="0"/>
          </a:p>
        </p:txBody>
      </p:sp>
      <p:sp>
        <p:nvSpPr>
          <p:cNvPr id="33" name="Text 31"/>
          <p:cNvSpPr/>
          <p:nvPr/>
        </p:nvSpPr>
        <p:spPr>
          <a:xfrm>
            <a:off x="7818120" y="2788920"/>
            <a:ext cx="4023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C6B7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недоверие к процедуре</a:t>
            </a:r>
            <a:endParaRPr lang="en-US" sz="1200" dirty="0"/>
          </a:p>
        </p:txBody>
      </p:sp>
      <p:sp>
        <p:nvSpPr>
          <p:cNvPr id="34" name="Shape 32"/>
          <p:cNvSpPr/>
          <p:nvPr/>
        </p:nvSpPr>
        <p:spPr>
          <a:xfrm>
            <a:off x="6309360" y="3291840"/>
            <a:ext cx="5715000" cy="868680"/>
          </a:xfrm>
          <a:prstGeom prst="rect">
            <a:avLst/>
          </a:prstGeom>
          <a:solidFill>
            <a:srgbClr val="FFFFFF"/>
          </a:solidFill>
          <a:ln/>
          <a:effectLst>
            <a:outerShdw blurRad="127000" dist="38100" dir="16200000" algn="bl" rotWithShape="0">
              <a:srgbClr val="0B3A4D">
                <a:alpha val="8000"/>
              </a:srgbClr>
            </a:outerShdw>
          </a:effectLst>
        </p:spPr>
      </p:sp>
      <p:sp>
        <p:nvSpPr>
          <p:cNvPr id="35" name="Text 33"/>
          <p:cNvSpPr/>
          <p:nvPr/>
        </p:nvSpPr>
        <p:spPr>
          <a:xfrm>
            <a:off x="6446520" y="3419856"/>
            <a:ext cx="132588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45C4A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23,6%</a:t>
            </a:r>
            <a:endParaRPr lang="en-US" sz="1800" dirty="0"/>
          </a:p>
        </p:txBody>
      </p:sp>
      <p:sp>
        <p:nvSpPr>
          <p:cNvPr id="36" name="Text 34"/>
          <p:cNvSpPr/>
          <p:nvPr/>
        </p:nvSpPr>
        <p:spPr>
          <a:xfrm>
            <a:off x="7818120" y="3383280"/>
            <a:ext cx="4023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B3A4D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живут в хроническом стрессе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7818120" y="3749040"/>
            <a:ext cx="4023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C6B7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совпадает с 71% на осмотрах</a:t>
            </a:r>
            <a:endParaRPr lang="en-US" sz="1200" dirty="0"/>
          </a:p>
        </p:txBody>
      </p:sp>
      <p:sp>
        <p:nvSpPr>
          <p:cNvPr id="38" name="Shape 36"/>
          <p:cNvSpPr/>
          <p:nvPr/>
        </p:nvSpPr>
        <p:spPr>
          <a:xfrm>
            <a:off x="6309360" y="4251960"/>
            <a:ext cx="5715000" cy="868680"/>
          </a:xfrm>
          <a:prstGeom prst="rect">
            <a:avLst/>
          </a:prstGeom>
          <a:solidFill>
            <a:srgbClr val="FFFFFF"/>
          </a:solidFill>
          <a:ln/>
          <a:effectLst>
            <a:outerShdw blurRad="127000" dist="38100" dir="16200000" algn="bl" rotWithShape="0">
              <a:srgbClr val="0B3A4D">
                <a:alpha val="8000"/>
              </a:srgbClr>
            </a:outerShdw>
          </a:effectLst>
        </p:spPr>
      </p:sp>
      <p:sp>
        <p:nvSpPr>
          <p:cNvPr id="39" name="Text 37"/>
          <p:cNvSpPr/>
          <p:nvPr/>
        </p:nvSpPr>
        <p:spPr>
          <a:xfrm>
            <a:off x="6446520" y="4379976"/>
            <a:ext cx="132588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45C4A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21,2%</a:t>
            </a:r>
            <a:endParaRPr lang="en-US" sz="1800" dirty="0"/>
          </a:p>
        </p:txBody>
      </p:sp>
      <p:sp>
        <p:nvSpPr>
          <p:cNvPr id="40" name="Text 38"/>
          <p:cNvSpPr/>
          <p:nvPr/>
        </p:nvSpPr>
        <p:spPr>
          <a:xfrm>
            <a:off x="7818120" y="4343400"/>
            <a:ext cx="4023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B3A4D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не ходят к врачу планово</a:t>
            </a:r>
            <a:endParaRPr lang="en-US" sz="1300" dirty="0"/>
          </a:p>
        </p:txBody>
      </p:sp>
      <p:sp>
        <p:nvSpPr>
          <p:cNvPr id="41" name="Text 39"/>
          <p:cNvSpPr/>
          <p:nvPr/>
        </p:nvSpPr>
        <p:spPr>
          <a:xfrm>
            <a:off x="7818120" y="4709160"/>
            <a:ext cx="4023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C6B7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только по факту болезни</a:t>
            </a:r>
            <a:endParaRPr lang="en-US" sz="1200" dirty="0"/>
          </a:p>
        </p:txBody>
      </p:sp>
      <p:sp>
        <p:nvSpPr>
          <p:cNvPr id="42" name="Shape 40"/>
          <p:cNvSpPr/>
          <p:nvPr/>
        </p:nvSpPr>
        <p:spPr>
          <a:xfrm>
            <a:off x="6309360" y="5212080"/>
            <a:ext cx="5715000" cy="868680"/>
          </a:xfrm>
          <a:prstGeom prst="rect">
            <a:avLst/>
          </a:prstGeom>
          <a:solidFill>
            <a:srgbClr val="FFFFFF"/>
          </a:solidFill>
          <a:ln/>
          <a:effectLst>
            <a:outerShdw blurRad="127000" dist="38100" dir="16200000" algn="bl" rotWithShape="0">
              <a:srgbClr val="0B3A4D">
                <a:alpha val="8000"/>
              </a:srgbClr>
            </a:outerShdw>
          </a:effectLst>
        </p:spPr>
      </p:sp>
      <p:sp>
        <p:nvSpPr>
          <p:cNvPr id="43" name="Text 41"/>
          <p:cNvSpPr/>
          <p:nvPr/>
        </p:nvSpPr>
        <p:spPr>
          <a:xfrm>
            <a:off x="6446520" y="5340096"/>
            <a:ext cx="132588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45C4A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6%</a:t>
            </a:r>
            <a:endParaRPr lang="en-US" sz="1800" dirty="0"/>
          </a:p>
        </p:txBody>
      </p:sp>
      <p:sp>
        <p:nvSpPr>
          <p:cNvPr id="44" name="Text 42"/>
          <p:cNvSpPr/>
          <p:nvPr/>
        </p:nvSpPr>
        <p:spPr>
          <a:xfrm>
            <a:off x="7818120" y="5303520"/>
            <a:ext cx="4023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B3A4D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критические диагнозы за 2 года</a:t>
            </a:r>
            <a:endParaRPr lang="en-US" sz="1300" dirty="0"/>
          </a:p>
        </p:txBody>
      </p:sp>
      <p:sp>
        <p:nvSpPr>
          <p:cNvPr id="45" name="Text 43"/>
          <p:cNvSpPr/>
          <p:nvPr/>
        </p:nvSpPr>
        <p:spPr>
          <a:xfrm>
            <a:off x="7818120" y="5669280"/>
            <a:ext cx="4023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C6B7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инсульт, инфаркт, онкология, почки</a:t>
            </a:r>
            <a:endParaRPr lang="en-US" sz="1200" dirty="0"/>
          </a:p>
        </p:txBody>
      </p:sp>
      <p:sp>
        <p:nvSpPr>
          <p:cNvPr id="46" name="Shape 44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0B3A4D"/>
          </a:solidFill>
          <a:ln/>
        </p:spPr>
      </p:sp>
      <p:sp>
        <p:nvSpPr>
          <p:cNvPr id="47" name="Text 45"/>
          <p:cNvSpPr/>
          <p:nvPr/>
        </p:nvSpPr>
        <p:spPr>
          <a:xfrm>
            <a:off x="411480" y="6601968"/>
            <a:ext cx="8412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00" dirty="0" err="1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Краснодарск</a:t>
            </a:r>
            <a:r>
              <a:rPr lang="ru-RU" sz="1000" dirty="0" err="1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ая</a:t>
            </a:r>
            <a:r>
              <a:rPr lang="ru-RU" sz="1000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к</a:t>
            </a:r>
            <a:r>
              <a:rPr lang="en-US" sz="1000" dirty="0" err="1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раевая</a:t>
            </a:r>
            <a:r>
              <a:rPr lang="en-US" sz="1000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1000" dirty="0" err="1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организация</a:t>
            </a:r>
            <a:r>
              <a:rPr lang="en-US" sz="1000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1000" dirty="0" err="1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Общероссийского</a:t>
            </a:r>
            <a:r>
              <a:rPr lang="en-US" sz="1000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1000" dirty="0" err="1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Профсоюза</a:t>
            </a:r>
            <a:r>
              <a:rPr lang="en-US" sz="1000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1000" dirty="0" err="1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образования</a:t>
            </a:r>
            <a:endParaRPr lang="en-US" sz="1000" dirty="0"/>
          </a:p>
        </p:txBody>
      </p:sp>
      <p:sp>
        <p:nvSpPr>
          <p:cNvPr id="48" name="Text 46"/>
          <p:cNvSpPr/>
          <p:nvPr/>
        </p:nvSpPr>
        <p:spPr>
          <a:xfrm>
            <a:off x="9509760" y="6601968"/>
            <a:ext cx="2286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D5E6EA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10  /  13</a:t>
            </a:r>
            <a:endParaRPr lang="en-US" sz="1000" dirty="0"/>
          </a:p>
        </p:txBody>
      </p:sp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ED729FC3-9BF2-6458-1F07-34959DFF64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177" y="75008"/>
            <a:ext cx="1040303" cy="134572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 descr="E:\РАБОТА\ВОГ\Жулев\2024\октябрь\Отв. пациент\02.png"/>
          <p:cNvPicPr>
            <a:picLocks noChangeAspect="1" noChangeArrowheads="1"/>
          </p:cNvPicPr>
          <p:nvPr/>
        </p:nvPicPr>
        <p:blipFill>
          <a:blip r:embed="rId2" cstate="print"/>
          <a:srcRect b="42254"/>
          <a:stretch>
            <a:fillRect/>
          </a:stretch>
        </p:blipFill>
        <p:spPr bwMode="auto">
          <a:xfrm flipH="1">
            <a:off x="1200" y="4218368"/>
            <a:ext cx="12189600" cy="2639632"/>
          </a:xfrm>
          <a:prstGeom prst="rect">
            <a:avLst/>
          </a:prstGeom>
          <a:noFill/>
        </p:spPr>
      </p:pic>
      <p:pic>
        <p:nvPicPr>
          <p:cNvPr id="2050" name="Picture 2" descr="E:\РАБОТА\ВОГ\Жулев\2024\октябрь\Отв. пациент\01.png"/>
          <p:cNvPicPr>
            <a:picLocks noChangeAspect="1" noChangeArrowheads="1"/>
          </p:cNvPicPr>
          <p:nvPr/>
        </p:nvPicPr>
        <p:blipFill>
          <a:blip r:embed="rId3" cstate="print"/>
          <a:srcRect t="35974"/>
          <a:stretch>
            <a:fillRect/>
          </a:stretch>
        </p:blipFill>
        <p:spPr bwMode="auto">
          <a:xfrm flipH="1">
            <a:off x="1200" y="0"/>
            <a:ext cx="12189600" cy="3631531"/>
          </a:xfrm>
          <a:prstGeom prst="rect">
            <a:avLst/>
          </a:prstGeom>
          <a:noFill/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2E3D6F-92F6-4CCC-BE65-B0E6C48ABD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80881"/>
            <a:ext cx="9144000" cy="1947334"/>
          </a:xfrm>
        </p:spPr>
        <p:txBody>
          <a:bodyPr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ru-RU" sz="4800" b="1" dirty="0">
                <a:solidFill>
                  <a:schemeClr val="accent4"/>
                </a:solidFill>
                <a:latin typeface="Gotham Pro" pitchFamily="2" charset="0"/>
                <a:ea typeface="+mn-ea"/>
                <a:cs typeface="Gotham Pro" pitchFamily="2" charset="0"/>
              </a:rPr>
              <a:t>БЛАГОДАРИМ </a:t>
            </a:r>
            <a:br>
              <a:rPr lang="ru-RU" sz="4800" b="1" dirty="0">
                <a:solidFill>
                  <a:schemeClr val="accent4"/>
                </a:solidFill>
                <a:latin typeface="Gotham Pro" pitchFamily="2" charset="0"/>
                <a:ea typeface="+mn-ea"/>
                <a:cs typeface="Gotham Pro" pitchFamily="2" charset="0"/>
              </a:rPr>
            </a:br>
            <a:r>
              <a:rPr lang="ru-RU" sz="4800" b="1" dirty="0">
                <a:solidFill>
                  <a:schemeClr val="accent4"/>
                </a:solidFill>
                <a:latin typeface="Gotham Pro" pitchFamily="2" charset="0"/>
                <a:ea typeface="+mn-ea"/>
                <a:cs typeface="Gotham Pro" pitchFamily="2" charset="0"/>
              </a:rPr>
              <a:t>ЗА ВНИМАНИЕ!</a:t>
            </a:r>
          </a:p>
        </p:txBody>
      </p:sp>
      <p:pic>
        <p:nvPicPr>
          <p:cNvPr id="4" name="Picture 3" descr="E:\РАБОТА\Сергеева Светлана\Лого ОСЛ 2024\магнит-трекер\лого без фона.png">
            <a:extLst>
              <a:ext uri="{FF2B5EF4-FFF2-40B4-BE49-F238E27FC236}">
                <a16:creationId xmlns:a16="http://schemas.microsoft.com/office/drawing/2014/main" id="{57B90051-0F42-4ECB-8929-1F200BE093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31286" y="4502880"/>
            <a:ext cx="5129428" cy="856972"/>
          </a:xfrm>
          <a:prstGeom prst="rect">
            <a:avLst/>
          </a:prstGeom>
          <a:noFill/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BB16EC59-231D-4C79-B445-503F9CDF10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757448" y="199998"/>
            <a:ext cx="1152128" cy="1153408"/>
          </a:xfrm>
          <a:prstGeom prst="rect">
            <a:avLst/>
          </a:prstGeom>
          <a:noFill/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1F0DBB0-06FB-EE16-29FF-F70420D6D04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376" y="776702"/>
            <a:ext cx="1574800" cy="1987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61925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тв.пациент">
      <a:dk1>
        <a:srgbClr val="1C1C1C"/>
      </a:dk1>
      <a:lt1>
        <a:srgbClr val="FFFFFF"/>
      </a:lt1>
      <a:dk2>
        <a:srgbClr val="1A65A3"/>
      </a:dk2>
      <a:lt2>
        <a:srgbClr val="FFFFFF"/>
      </a:lt2>
      <a:accent1>
        <a:srgbClr val="1A65A3"/>
      </a:accent1>
      <a:accent2>
        <a:srgbClr val="2993D1"/>
      </a:accent2>
      <a:accent3>
        <a:srgbClr val="69B3DF"/>
      </a:accent3>
      <a:accent4>
        <a:srgbClr val="39CBB3"/>
      </a:accent4>
      <a:accent5>
        <a:srgbClr val="F2E450"/>
      </a:accent5>
      <a:accent6>
        <a:srgbClr val="FF4160"/>
      </a:accent6>
      <a:hlink>
        <a:srgbClr val="2993D1"/>
      </a:hlink>
      <a:folHlink>
        <a:srgbClr val="39CBB3"/>
      </a:folHlink>
    </a:clrScheme>
    <a:fontScheme name="ОСЛ">
      <a:majorFont>
        <a:latin typeface="Gotham Pro Medium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2321</TotalTime>
  <Words>276</Words>
  <Application>Microsoft Office PowerPoint</Application>
  <PresentationFormat>Широкоэкранный</PresentationFormat>
  <Paragraphs>48</Paragraphs>
  <Slides>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10" baseType="lpstr">
      <vt:lpstr>Noto Sans</vt:lpstr>
      <vt:lpstr>Gotham Pro Medium</vt:lpstr>
      <vt:lpstr>Calibri</vt:lpstr>
      <vt:lpstr>Gotham Pro</vt:lpstr>
      <vt:lpstr>Arial</vt:lpstr>
      <vt:lpstr>Тема Office</vt:lpstr>
      <vt:lpstr>Формирование здоровьесберегающей среды. Профилактика синдрома профессионального выгорания</vt:lpstr>
      <vt:lpstr>«ЗОЖ В ПРОФСОЮЗЕ. ШКОЛА ЗДОРОВЬЯ»</vt:lpstr>
      <vt:lpstr>Презентация PowerPoint</vt:lpstr>
      <vt:lpstr>БЛАГОДАРИМ 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ВСП</dc:creator>
  <cp:lastModifiedBy>Станислав Гайворонский</cp:lastModifiedBy>
  <cp:revision>48</cp:revision>
  <dcterms:created xsi:type="dcterms:W3CDTF">2024-10-28T17:57:16Z</dcterms:created>
  <dcterms:modified xsi:type="dcterms:W3CDTF">2026-10-06T13:29:09Z</dcterms:modified>
</cp:coreProperties>
</file>