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256" r:id="rId2"/>
    <p:sldId id="357" r:id="rId3"/>
    <p:sldId id="340" r:id="rId4"/>
    <p:sldId id="345" r:id="rId5"/>
    <p:sldId id="346" r:id="rId6"/>
    <p:sldId id="358" r:id="rId7"/>
    <p:sldId id="356" r:id="rId8"/>
    <p:sldId id="349" r:id="rId9"/>
  </p:sldIdLst>
  <p:sldSz cx="12192000" cy="6858000"/>
  <p:notesSz cx="6858000" cy="9144000"/>
  <p:embeddedFontLst>
    <p:embeddedFont>
      <p:font typeface="Gotham Pro" panose="02000503040000020004" charset="0"/>
      <p:regular r:id="rId11"/>
      <p:bold r:id="rId12"/>
      <p:italic r:id="rId13"/>
      <p:boldItalic r:id="rId1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B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8BAFE0-EBDC-49CC-BA0C-BB7EE88067DD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981B0-2E9A-4FB2-817D-72FDBBE131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0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2C798-1F31-43C1-AA79-E8C4C8C5D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DB78195-AC69-40BB-B133-FF7F0A6E9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9548F8-3B15-4781-8A5A-5CF301D22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8B2B3F-9231-4C1A-8303-B2987BC36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B3111B-5509-49FD-994B-849BD06F3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49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1F049-9628-4415-BACE-B7E93908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29D04A-2050-42EF-9044-949A6C6DC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9516BF-8534-45B3-A709-C5E354978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688695-1F69-4E22-A682-6E3025DAD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ED20E7-8D3E-4DD9-8EEB-8EBC907E4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99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862500-6052-474B-AD4D-43EC073B9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4AA9CB-E64C-4EA1-82C9-0D0CA1915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913477-C2E3-4F9D-9EB4-0B6EC4D3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C5A0B-4E3A-4A16-83EA-555F46A75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8B4E14-09A0-403B-BDBD-A2B57DB9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198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2907D-FE3A-4681-8F3B-F404F464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CBD35B-F627-4858-9988-E5BB73CB1C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D273C9-286C-49D8-8689-79588B9C8B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75278E9-CCE4-4156-A927-3E1FA622E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837D04-06FA-4D71-AD6A-9377D48F1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358202-EDE7-4289-A28D-6F41BC945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10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FA8F2-4253-436E-9A78-0DBED63E4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71AC6F-B1D3-4066-8483-B20973E9A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EB1155-9209-4801-BD31-E8B97E9A8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ABE6532-6C6F-4A93-A35D-20502F1B16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20B2B0B-19CA-4B31-9605-CF656F1436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D07154B-0A82-41C8-B616-B581DD045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8DA60D-1AD3-429E-9990-38E0ACE77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55A27C8-295F-49F5-A1E9-14123F33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987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9B27FD-1661-472F-92ED-6CA695178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61A1E9-796E-467C-B1AD-20754FFD7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0C704FD-66BF-4EE6-88DA-55F4F7FF7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671409-A1C7-440C-B2E6-1D26D2FB5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349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92253E-1A28-4D76-A7D8-8F6754F18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22DAE09-A6F3-4256-BD64-A9F2491EF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F03106-EEC1-4D1B-9402-7D138E730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453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1A8127-4B65-4BFA-B695-69D2692D1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4EFF80-746B-4441-BE8E-84E440A7C3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7ECCDC-F139-4605-A848-FC80CE1A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663B55-B5AD-44B0-B843-942C8EC55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D80922-75BC-410E-90CA-B667941E4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2499FF4-48E4-4A24-9AEF-B5042562E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5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537369-899F-4C06-A33E-1FBB307E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79607E-9BED-45F4-A40C-323904AAC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BC4602-449A-4817-AB1A-0AC641B16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A4A08D4-E2F3-4906-BAEA-972A288EF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A3CE71-60FF-4B8F-AA2F-BE7AF648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366AEC6-16A3-440E-8F2A-DCB933E9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04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2F5C26-7513-4516-8A1D-C1D2B8C10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3F9C7C8-B3F5-4D05-B47E-B1E961D0D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5B2258-F5D6-49DB-AC7E-6A62A3D11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AD21CA-E5BF-4E74-B974-1F496F5F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94EC2-602D-4F49-AC86-37B30BE84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507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BBA60C-560E-4273-B83F-65ECF07889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79E12BD-38E6-41AF-B66F-0657DB4274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62CE6B-226A-48AF-B8CD-F04F3FEE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C9FE65-E450-43D7-91BB-62BEAD8C5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86D8EF-A924-42E2-AF9C-1873BDAD5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011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9F8318-5083-4028-BEE5-CB27F9AD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1322D0-56E0-438A-BC17-0DE3256C3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DAF431-AE07-403D-9D1C-DA54FDBFFB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E92C3-B0A0-44E2-8E75-94F574DA552A}" type="datetimeFigureOut">
              <a:rPr lang="ru-RU" smtClean="0"/>
              <a:pPr/>
              <a:t>24.08.2026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3E0019-7795-41E1-AF35-DA30C49F3B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F33D7E-010B-416D-B187-A1DEC266CC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A8A78-468B-4510-9684-D46788014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0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РАБОТА\ВОГ\Жулев\2024\октябрь\Отв. пациент\02.png"/>
          <p:cNvPicPr>
            <a:picLocks noChangeAspect="1" noChangeArrowheads="1"/>
          </p:cNvPicPr>
          <p:nvPr/>
        </p:nvPicPr>
        <p:blipFill>
          <a:blip r:embed="rId2" cstate="print"/>
          <a:srcRect b="42254"/>
          <a:stretch>
            <a:fillRect/>
          </a:stretch>
        </p:blipFill>
        <p:spPr bwMode="auto">
          <a:xfrm>
            <a:off x="1200" y="4218368"/>
            <a:ext cx="12189600" cy="2639632"/>
          </a:xfrm>
          <a:prstGeom prst="rect">
            <a:avLst/>
          </a:prstGeom>
          <a:noFill/>
        </p:spPr>
      </p:pic>
      <p:pic>
        <p:nvPicPr>
          <p:cNvPr id="2050" name="Picture 2" descr="E:\РАБОТА\ВОГ\Жулев\2024\октябрь\Отв. пациент\01.png"/>
          <p:cNvPicPr>
            <a:picLocks noChangeAspect="1" noChangeArrowheads="1"/>
          </p:cNvPicPr>
          <p:nvPr/>
        </p:nvPicPr>
        <p:blipFill>
          <a:blip r:embed="rId3" cstate="print"/>
          <a:srcRect t="35974"/>
          <a:stretch>
            <a:fillRect/>
          </a:stretch>
        </p:blipFill>
        <p:spPr bwMode="auto">
          <a:xfrm>
            <a:off x="1200" y="0"/>
            <a:ext cx="12189600" cy="3631531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3D6F-92F6-4CCC-BE65-B0E6C48AB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6982"/>
            <a:ext cx="9144000" cy="210568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FF0000"/>
                </a:solidFill>
                <a:latin typeface="Gotham Pro" pitchFamily="2" charset="0"/>
                <a:ea typeface="+mn-ea"/>
                <a:cs typeface="Gotham Pro" pitchFamily="2" charset="0"/>
              </a:rPr>
              <a:t>Бережное отношение к своему здоровью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Gotham Pro" pitchFamily="2" charset="0"/>
                <a:ea typeface="+mn-ea"/>
                <a:cs typeface="Gotham Pro" pitchFamily="2" charset="0"/>
              </a:rPr>
              <a:t> – КЛЮЧЕВОЕ УСЛОВИЕ УВЕЛИЧЕНИЯ ПРОДОЛЖИТЕЛЬНОСТИ ЖИЗНИ</a:t>
            </a:r>
          </a:p>
        </p:txBody>
      </p:sp>
      <p:pic>
        <p:nvPicPr>
          <p:cNvPr id="4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57B90051-0F42-4ECB-8929-1F200BE0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4805" y="5109698"/>
            <a:ext cx="5129428" cy="856972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6EC59-231D-4C79-B445-503F9CDF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4805" y="183262"/>
            <a:ext cx="1152128" cy="115340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32700C8-2F25-9703-F0B0-ADBB10059A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174" y="759966"/>
            <a:ext cx="1545339" cy="195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19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97C0F-2D0D-75BD-A8F0-C8711141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«ЗОЖ В ПРОФСОЮЗЕ. ШКОЛА ЗДОРОВЬЯ»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96E10B-4C84-8571-FA93-2603FF4A6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Цели и задачи: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сформировать осознанный подход работников к сохранению своего здоровья, качества жизни и работоспособности;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позиционирование ценностей здорового образа жизни, развитие активного долголетия;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повышение знаний членов Профсоюза о права, обязанностях и гарантиях оказания бесплатной медицинской помощи;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содействие реализации государственных и общественных задач по укреплению здоровья работников отрасли;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реализация программ обучения ответственному отношению к себе и своему здоровью среди членов Профсоюза;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–содействие развитию условий для формирования здоровьесберегающей среды в каждой образовательной организации;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– проведение разъяснительной и просветительской работы с членами Профсоюза к ведению здорового образа жизни, к внедрению здоровьесберегающих технологий в повседневную жизнь.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685392-930C-16A3-A586-B60F575EA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7840" y="78655"/>
            <a:ext cx="1040303" cy="1345727"/>
          </a:xfrm>
          <a:prstGeom prst="rect">
            <a:avLst/>
          </a:prstGeom>
        </p:spPr>
      </p:pic>
      <p:pic>
        <p:nvPicPr>
          <p:cNvPr id="5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EED30CFE-9A40-C6A2-7648-0CA5BCE3F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592" y="6176963"/>
            <a:ext cx="2900008" cy="600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479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/>
          <p:cNvGrpSpPr/>
          <p:nvPr/>
        </p:nvGrpSpPr>
        <p:grpSpPr>
          <a:xfrm>
            <a:off x="99440" y="235411"/>
            <a:ext cx="11974901" cy="6541909"/>
            <a:chOff x="99440" y="235411"/>
            <a:chExt cx="11974901" cy="6541909"/>
          </a:xfrm>
        </p:grpSpPr>
        <p:pic>
          <p:nvPicPr>
            <p:cNvPr id="16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622"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1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18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904"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19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НЕОБХОДИМЫЕ УСЛОВИЯ ПЕРЕХОДА </a:t>
            </a:r>
            <a:b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</a:br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К ПАЦИЕНТОРИЕНТИРОВАННОМУ ПРОФИЛАКТИЧЕСКОМУ ЗДРАВООХРАНЕНИЮ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327863" y="1345726"/>
            <a:ext cx="9619058" cy="4500115"/>
            <a:chOff x="1327863" y="1345726"/>
            <a:chExt cx="9619058" cy="4500115"/>
          </a:xfrm>
        </p:grpSpPr>
        <p:grpSp>
          <p:nvGrpSpPr>
            <p:cNvPr id="30" name="Группа 29"/>
            <p:cNvGrpSpPr/>
            <p:nvPr/>
          </p:nvGrpSpPr>
          <p:grpSpPr>
            <a:xfrm>
              <a:off x="1327863" y="1345726"/>
              <a:ext cx="2701578" cy="4500115"/>
              <a:chOff x="1327863" y="1345726"/>
              <a:chExt cx="2701578" cy="4500115"/>
            </a:xfrm>
          </p:grpSpPr>
          <p:sp>
            <p:nvSpPr>
              <p:cNvPr id="21" name="Скругленный прямоугольник 20"/>
              <p:cNvSpPr/>
              <p:nvPr/>
            </p:nvSpPr>
            <p:spPr>
              <a:xfrm>
                <a:off x="1346652" y="2127856"/>
                <a:ext cx="2664000" cy="3717985"/>
              </a:xfrm>
              <a:prstGeom prst="round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ru-RU" b="1" dirty="0">
                    <a:solidFill>
                      <a:schemeClr val="bg1"/>
                    </a:solidFill>
                    <a:cs typeface="Arial" pitchFamily="34" charset="0"/>
                  </a:rPr>
                  <a:t>СОВРЕМЕННОЕ СОСТОЯНИЕ ЗДРАВООХРАНЕНИЯ</a:t>
                </a:r>
              </a:p>
              <a:p>
                <a:pPr algn="ctr"/>
                <a:endParaRPr lang="ru-RU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pic>
            <p:nvPicPr>
              <p:cNvPr id="3074" name="Picture 2" descr="E:\РАБОТА\картинки\медицина\1616535787_25-p-fon-dlya-prezentatsii-meditsina-25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r="37462"/>
              <a:stretch>
                <a:fillRect/>
              </a:stretch>
            </p:blipFill>
            <p:spPr bwMode="auto">
              <a:xfrm>
                <a:off x="1327863" y="1345726"/>
                <a:ext cx="2701578" cy="27000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prstDash val="sysDot"/>
              </a:ln>
            </p:spPr>
          </p:pic>
        </p:grpSp>
        <p:grpSp>
          <p:nvGrpSpPr>
            <p:cNvPr id="31" name="Группа 30"/>
            <p:cNvGrpSpPr/>
            <p:nvPr/>
          </p:nvGrpSpPr>
          <p:grpSpPr>
            <a:xfrm>
              <a:off x="8246853" y="1345726"/>
              <a:ext cx="2700068" cy="4500115"/>
              <a:chOff x="8246853" y="1345726"/>
              <a:chExt cx="2700068" cy="4500115"/>
            </a:xfrm>
          </p:grpSpPr>
          <p:sp>
            <p:nvSpPr>
              <p:cNvPr id="23" name="Скругленный прямоугольник 22"/>
              <p:cNvSpPr/>
              <p:nvPr/>
            </p:nvSpPr>
            <p:spPr>
              <a:xfrm>
                <a:off x="8270783" y="2127856"/>
                <a:ext cx="2664000" cy="3717985"/>
              </a:xfrm>
              <a:prstGeom prst="round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r>
                  <a:rPr lang="ru-RU" b="1" dirty="0">
                    <a:solidFill>
                      <a:schemeClr val="bg1"/>
                    </a:solidFill>
                    <a:cs typeface="Arial" pitchFamily="34" charset="0"/>
                  </a:rPr>
                  <a:t>ПРОФИЛАКТИКА _ ПАЦИЕНТОРИЕНТИ-РОВАННОЕ ЗДРАВООХРАНЕНИЕ</a:t>
                </a:r>
              </a:p>
              <a:p>
                <a:pPr algn="ctr"/>
                <a:endParaRPr lang="ru-RU" b="1" dirty="0">
                  <a:solidFill>
                    <a:schemeClr val="bg1"/>
                  </a:solidFill>
                  <a:cs typeface="Arial" pitchFamily="34" charset="0"/>
                </a:endParaRPr>
              </a:p>
            </p:txBody>
          </p:sp>
          <p:pic>
            <p:nvPicPr>
              <p:cNvPr id="3075" name="Picture 3" descr="E:\РАБОТА\картинки\медицина\37a4088f2653aef9266a5cfd20c0a460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28507" r="10631"/>
              <a:stretch>
                <a:fillRect/>
              </a:stretch>
            </p:blipFill>
            <p:spPr bwMode="auto">
              <a:xfrm>
                <a:off x="8246853" y="1345726"/>
                <a:ext cx="2700068" cy="27000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prstDash val="sysDot"/>
              </a:ln>
            </p:spPr>
          </p:pic>
        </p:grpSp>
        <p:grpSp>
          <p:nvGrpSpPr>
            <p:cNvPr id="32" name="Группа 31"/>
            <p:cNvGrpSpPr/>
            <p:nvPr/>
          </p:nvGrpSpPr>
          <p:grpSpPr>
            <a:xfrm>
              <a:off x="4106174" y="3433313"/>
              <a:ext cx="4088920" cy="2159421"/>
              <a:chOff x="4106174" y="3433313"/>
              <a:chExt cx="4088920" cy="2159421"/>
            </a:xfrm>
          </p:grpSpPr>
          <p:sp>
            <p:nvSpPr>
              <p:cNvPr id="25" name="Пятиугольник 24"/>
              <p:cNvSpPr/>
              <p:nvPr/>
            </p:nvSpPr>
            <p:spPr>
              <a:xfrm>
                <a:off x="4106174" y="3433313"/>
                <a:ext cx="4088920" cy="646981"/>
              </a:xfrm>
              <a:prstGeom prst="homePlate">
                <a:avLst>
                  <a:gd name="adj" fmla="val 75333"/>
                </a:avLst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rgbClr val="0070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/>
                  <a:t>От объективных данных о состоянии здоровья к потребностям и предпочтениям пациента</a:t>
                </a:r>
              </a:p>
            </p:txBody>
          </p:sp>
          <p:sp>
            <p:nvSpPr>
              <p:cNvPr id="26" name="Пятиугольник 25"/>
              <p:cNvSpPr/>
              <p:nvPr/>
            </p:nvSpPr>
            <p:spPr>
              <a:xfrm>
                <a:off x="4106174" y="4189533"/>
                <a:ext cx="4088920" cy="646981"/>
              </a:xfrm>
              <a:prstGeom prst="homePlate">
                <a:avLst>
                  <a:gd name="adj" fmla="val 75333"/>
                </a:avLst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rgbClr val="0070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/>
                  <a:t>От </a:t>
                </a:r>
                <a:r>
                  <a:rPr lang="ru-RU" sz="1400" b="1" dirty="0" err="1"/>
                  <a:t>объектности</a:t>
                </a:r>
                <a:r>
                  <a:rPr lang="ru-RU" sz="1400" b="1" dirty="0"/>
                  <a:t> к </a:t>
                </a:r>
                <a:r>
                  <a:rPr lang="ru-RU" sz="1400" b="1" dirty="0" err="1"/>
                  <a:t>субъектности</a:t>
                </a:r>
                <a:r>
                  <a:rPr lang="ru-RU" sz="1400" b="1" dirty="0"/>
                  <a:t> пациента</a:t>
                </a:r>
              </a:p>
            </p:txBody>
          </p:sp>
          <p:sp>
            <p:nvSpPr>
              <p:cNvPr id="27" name="Пятиугольник 26"/>
              <p:cNvSpPr/>
              <p:nvPr/>
            </p:nvSpPr>
            <p:spPr>
              <a:xfrm>
                <a:off x="4106174" y="4945753"/>
                <a:ext cx="4088920" cy="646981"/>
              </a:xfrm>
              <a:prstGeom prst="homePlate">
                <a:avLst>
                  <a:gd name="adj" fmla="val 75333"/>
                </a:avLst>
              </a:prstGeom>
              <a:gradFill flip="none" rotWithShape="1">
                <a:gsLst>
                  <a:gs pos="0">
                    <a:schemeClr val="accent4"/>
                  </a:gs>
                  <a:gs pos="100000">
                    <a:srgbClr val="0070C0"/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ru-RU" sz="1400" b="1" dirty="0"/>
                  <a:t>От патернализма к сотрудничеству</a:t>
                </a:r>
              </a:p>
            </p:txBody>
          </p:sp>
        </p:grp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DE1487-9552-9815-EBF9-3AD5D5C8361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04" y="88487"/>
            <a:ext cx="1040303" cy="134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28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99440" y="235411"/>
            <a:ext cx="11974901" cy="6541909"/>
            <a:chOff x="99440" y="235411"/>
            <a:chExt cx="11974901" cy="6541909"/>
          </a:xfrm>
        </p:grpSpPr>
        <p:pic>
          <p:nvPicPr>
            <p:cNvPr id="16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622"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1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18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904"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19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ОТВЕТСТВЕННЫЙ ПАЦИЕНТ</a:t>
            </a:r>
          </a:p>
        </p:txBody>
      </p:sp>
      <p:grpSp>
        <p:nvGrpSpPr>
          <p:cNvPr id="40" name="Группа 39"/>
          <p:cNvGrpSpPr/>
          <p:nvPr/>
        </p:nvGrpSpPr>
        <p:grpSpPr>
          <a:xfrm>
            <a:off x="529097" y="1584724"/>
            <a:ext cx="11255437" cy="4208211"/>
            <a:chOff x="529097" y="1584724"/>
            <a:chExt cx="11255437" cy="4208211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529097" y="1584724"/>
              <a:ext cx="4448345" cy="1980000"/>
              <a:chOff x="529097" y="1584724"/>
              <a:chExt cx="4448345" cy="1980000"/>
            </a:xfrm>
          </p:grpSpPr>
          <p:cxnSp>
            <p:nvCxnSpPr>
              <p:cNvPr id="34" name="Прямая со стрелкой 33"/>
              <p:cNvCxnSpPr/>
              <p:nvPr/>
            </p:nvCxnSpPr>
            <p:spPr>
              <a:xfrm>
                <a:off x="4114800" y="2441275"/>
                <a:ext cx="862642" cy="862642"/>
              </a:xfrm>
              <a:prstGeom prst="straightConnector1">
                <a:avLst/>
              </a:prstGeom>
              <a:ln w="57150">
                <a:solidFill>
                  <a:schemeClr val="tx2">
                    <a:lumMod val="20000"/>
                    <a:lumOff val="8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Скругленный прямоугольник 23"/>
              <p:cNvSpPr/>
              <p:nvPr/>
            </p:nvSpPr>
            <p:spPr>
              <a:xfrm>
                <a:off x="529097" y="1584724"/>
                <a:ext cx="3780000" cy="1980000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anchor="ctr">
                <a:noAutofit/>
              </a:bodyPr>
              <a:lstStyle/>
              <a:p>
                <a:pPr algn="ctr"/>
                <a:r>
                  <a:rPr lang="ru-RU" b="1" dirty="0">
                    <a:solidFill>
                      <a:schemeClr val="tx2"/>
                    </a:solidFill>
                  </a:rPr>
                  <a:t>СУБЪЕКТНОСТЬ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участие в определении результата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участие в принятии решения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действия по реализации решения</a:t>
                </a:r>
              </a:p>
              <a:p>
                <a:r>
                  <a:rPr lang="ru-RU" sz="2000" b="1" dirty="0">
                    <a:solidFill>
                      <a:schemeClr val="tx2"/>
                    </a:solidFill>
                  </a:rPr>
                  <a:t>+</a:t>
                </a:r>
                <a:r>
                  <a:rPr lang="ru-RU" b="1" dirty="0">
                    <a:solidFill>
                      <a:schemeClr val="tx2"/>
                    </a:solidFill>
                  </a:rPr>
                  <a:t> </a:t>
                </a:r>
                <a:r>
                  <a:rPr lang="ru-RU" sz="1600" dirty="0">
                    <a:solidFill>
                      <a:schemeClr val="tx2"/>
                    </a:solidFill>
                  </a:rPr>
                  <a:t>участие в контроле результата</a:t>
                </a:r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 rot="16200000">
              <a:off x="3083085" y="3509745"/>
              <a:ext cx="4197049" cy="369332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4"/>
                </a:gs>
                <a:gs pos="50000">
                  <a:srgbClr val="00B0F0"/>
                </a:gs>
                <a:gs pos="100000">
                  <a:schemeClr val="accent1"/>
                </a:gs>
              </a:gsLst>
              <a:lin ang="0" scaled="1"/>
            </a:gradFill>
          </p:spPr>
          <p:txBody>
            <a:bodyPr wrap="none" anchor="ctr">
              <a:noAutofit/>
            </a:bodyPr>
            <a:lstStyle/>
            <a:p>
              <a:pPr algn="ctr"/>
              <a:r>
                <a:rPr lang="ru-RU" sz="2000" b="1" dirty="0">
                  <a:solidFill>
                    <a:schemeClr val="bg1"/>
                  </a:solidFill>
                </a:rPr>
                <a:t>ОТВЕТСТВЕННЫЙ ПАЦИЕНТ</a:t>
              </a: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529097" y="3807450"/>
              <a:ext cx="4436851" cy="1980000"/>
              <a:chOff x="529097" y="3807450"/>
              <a:chExt cx="4436851" cy="1980000"/>
            </a:xfrm>
          </p:grpSpPr>
          <p:cxnSp>
            <p:nvCxnSpPr>
              <p:cNvPr id="36" name="Прямая со стрелкой 35"/>
              <p:cNvCxnSpPr/>
              <p:nvPr/>
            </p:nvCxnSpPr>
            <p:spPr>
              <a:xfrm flipV="1">
                <a:off x="4103306" y="4154981"/>
                <a:ext cx="862642" cy="862642"/>
              </a:xfrm>
              <a:prstGeom prst="straightConnector1">
                <a:avLst/>
              </a:prstGeom>
              <a:ln w="57150">
                <a:solidFill>
                  <a:schemeClr val="accent4">
                    <a:lumMod val="20000"/>
                    <a:lumOff val="80000"/>
                  </a:schemeClr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Скругленный прямоугольник 29"/>
              <p:cNvSpPr/>
              <p:nvPr/>
            </p:nvSpPr>
            <p:spPr>
              <a:xfrm>
                <a:off x="529097" y="3807450"/>
                <a:ext cx="3780000" cy="1980000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 anchor="ctr">
                <a:noAutofit/>
              </a:bodyPr>
              <a:lstStyle/>
              <a:p>
                <a:pPr algn="ctr"/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СОТРУДНИЧЕСТВО</a:t>
                </a:r>
              </a:p>
              <a:p>
                <a:r>
                  <a:rPr lang="ru-RU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+</a:t>
                </a:r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ru-RU" sz="1600" dirty="0">
                    <a:solidFill>
                      <a:schemeClr val="accent4">
                        <a:lumMod val="75000"/>
                      </a:schemeClr>
                    </a:solidFill>
                  </a:rPr>
                  <a:t>согласование результата субъектами</a:t>
                </a:r>
              </a:p>
              <a:p>
                <a:r>
                  <a:rPr lang="ru-RU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+</a:t>
                </a:r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ru-RU" sz="1600" dirty="0">
                    <a:solidFill>
                      <a:schemeClr val="accent4">
                        <a:lumMod val="75000"/>
                      </a:schemeClr>
                    </a:solidFill>
                  </a:rPr>
                  <a:t>распределение зон ответственности за согласованный результат</a:t>
                </a:r>
              </a:p>
              <a:p>
                <a:r>
                  <a:rPr lang="ru-RU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+</a:t>
                </a:r>
                <a:r>
                  <a:rPr lang="ru-RU" b="1" dirty="0">
                    <a:solidFill>
                      <a:schemeClr val="accent4">
                        <a:lumMod val="75000"/>
                      </a:schemeClr>
                    </a:solidFill>
                  </a:rPr>
                  <a:t> </a:t>
                </a:r>
                <a:r>
                  <a:rPr lang="ru-RU" sz="1600" dirty="0">
                    <a:solidFill>
                      <a:schemeClr val="accent4">
                        <a:lumMod val="75000"/>
                      </a:schemeClr>
                    </a:solidFill>
                  </a:rPr>
                  <a:t>достижение согласованного результата</a:t>
                </a:r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5503662" y="1920543"/>
              <a:ext cx="6280872" cy="3420000"/>
              <a:chOff x="5503662" y="1920543"/>
              <a:chExt cx="6280872" cy="3420000"/>
            </a:xfrm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5506538" y="1958522"/>
                <a:ext cx="4608000" cy="104400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anchor="ctr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>
                    <a:solidFill>
                      <a:schemeClr val="bg1"/>
                    </a:solidFill>
                  </a:rPr>
                  <a:t>осознает зависимость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состояния здоровья от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собственного поведения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или действий</a:t>
                </a:r>
              </a:p>
            </p:txBody>
          </p:sp>
          <p:sp>
            <p:nvSpPr>
              <p:cNvPr id="31" name="Прямоугольник 30"/>
              <p:cNvSpPr/>
              <p:nvPr/>
            </p:nvSpPr>
            <p:spPr>
              <a:xfrm>
                <a:off x="5503662" y="3105834"/>
                <a:ext cx="4608000" cy="1044000"/>
              </a:xfrm>
              <a:prstGeom prst="rect">
                <a:avLst/>
              </a:prstGeom>
              <a:solidFill>
                <a:schemeClr val="accent2"/>
              </a:solidFill>
            </p:spPr>
            <p:txBody>
              <a:bodyPr wrap="square" anchor="ctr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>
                    <a:solidFill>
                      <a:schemeClr val="bg1"/>
                    </a:solidFill>
                  </a:rPr>
                  <a:t>готов к осознанному выбору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предлагаемых специалистами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решений по поддержанию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своего здоровья</a:t>
                </a:r>
              </a:p>
            </p:txBody>
          </p:sp>
          <p:sp>
            <p:nvSpPr>
              <p:cNvPr id="32" name="Прямоугольник 31"/>
              <p:cNvSpPr/>
              <p:nvPr/>
            </p:nvSpPr>
            <p:spPr>
              <a:xfrm>
                <a:off x="5506538" y="4270401"/>
                <a:ext cx="4608000" cy="1044000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anchor="ctr">
                <a:no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ru-RU" sz="1600" dirty="0">
                    <a:solidFill>
                      <a:schemeClr val="bg1"/>
                    </a:solidFill>
                  </a:rPr>
                  <a:t>следует согласованной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 специалистами стратегии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поведения для достижения </a:t>
                </a:r>
                <a:br>
                  <a:rPr lang="ru-RU" sz="1600" dirty="0">
                    <a:solidFill>
                      <a:schemeClr val="bg1"/>
                    </a:solidFill>
                  </a:rPr>
                </a:br>
                <a:r>
                  <a:rPr lang="ru-RU" sz="1600" dirty="0">
                    <a:solidFill>
                      <a:schemeClr val="bg1"/>
                    </a:solidFill>
                  </a:rPr>
                  <a:t>согласованного результата</a:t>
                </a:r>
              </a:p>
            </p:txBody>
          </p:sp>
          <p:pic>
            <p:nvPicPr>
              <p:cNvPr id="22" name="Picture 3" descr="E:\РАБОТА\картинки\врачи-пациенты\e7b279be6a862d254f0e7cc4dde2874e_XL.jpg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9931" r="23756"/>
              <a:stretch>
                <a:fillRect/>
              </a:stretch>
            </p:blipFill>
            <p:spPr bwMode="auto">
              <a:xfrm>
                <a:off x="8358983" y="1920543"/>
                <a:ext cx="3425551" cy="34200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  <a:prstDash val="sysDot"/>
              </a:ln>
            </p:spPr>
          </p:pic>
        </p:grp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437023-0D56-235E-4475-CCE404951C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60" y="70605"/>
            <a:ext cx="1450383" cy="18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2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4"/>
          <p:cNvGrpSpPr/>
          <p:nvPr/>
        </p:nvGrpSpPr>
        <p:grpSpPr>
          <a:xfrm>
            <a:off x="99440" y="235411"/>
            <a:ext cx="11974901" cy="6541909"/>
            <a:chOff x="99440" y="235411"/>
            <a:chExt cx="11974901" cy="6541909"/>
          </a:xfrm>
        </p:grpSpPr>
        <p:pic>
          <p:nvPicPr>
            <p:cNvPr id="16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622"/>
            <a:stretch>
              <a:fillRect/>
            </a:stretch>
          </p:blipFill>
          <p:spPr bwMode="auto">
            <a:xfrm flipH="1">
              <a:off x="99440" y="6237312"/>
              <a:ext cx="4267574" cy="468000"/>
            </a:xfrm>
            <a:prstGeom prst="rect">
              <a:avLst/>
            </a:prstGeom>
            <a:noFill/>
          </p:spPr>
        </p:pic>
        <p:pic>
          <p:nvPicPr>
            <p:cNvPr id="17" name="Picture 3" descr="E:\РАБОТА\Сергеева Светлана\Лого ОСЛ 2024\магнит-трекер\лого без фона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94592" y="6309320"/>
              <a:ext cx="2801229" cy="468000"/>
            </a:xfrm>
            <a:prstGeom prst="rect">
              <a:avLst/>
            </a:prstGeom>
            <a:noFill/>
          </p:spPr>
        </p:pic>
        <p:pic>
          <p:nvPicPr>
            <p:cNvPr id="18" name="Picture 4" descr="E:\РАБОТА\Сергеева Светлана\Лого ОСЛ 2024\магнит-трекер\02.png"/>
            <p:cNvPicPr>
              <a:picLocks noChangeAspect="1" noChangeArrowheads="1"/>
            </p:cNvPicPr>
            <p:nvPr/>
          </p:nvPicPr>
          <p:blipFill>
            <a:blip r:embed="rId2" cstate="print"/>
            <a:srcRect l="27904"/>
            <a:stretch>
              <a:fillRect/>
            </a:stretch>
          </p:blipFill>
          <p:spPr bwMode="auto">
            <a:xfrm>
              <a:off x="7823398" y="6237312"/>
              <a:ext cx="4250943" cy="468000"/>
            </a:xfrm>
            <a:prstGeom prst="rect">
              <a:avLst/>
            </a:prstGeom>
            <a:noFill/>
          </p:spPr>
        </p:pic>
        <p:pic>
          <p:nvPicPr>
            <p:cNvPr id="19" name="Picture 2" descr="E:\РАБОТА\Сергеева Светлана\Лого ОСЛ 2024\магнит-трекер\041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3017" y="235411"/>
              <a:ext cx="721410" cy="720000"/>
            </a:xfrm>
            <a:prstGeom prst="rect">
              <a:avLst/>
            </a:prstGeom>
            <a:noFill/>
          </p:spPr>
        </p:pic>
      </p:grpSp>
      <p:sp>
        <p:nvSpPr>
          <p:cNvPr id="3" name="Rectangle 16">
            <a:extLst>
              <a:ext uri="{FF2B5EF4-FFF2-40B4-BE49-F238E27FC236}">
                <a16:creationId xmlns:a16="http://schemas.microsoft.com/office/drawing/2014/main" id="{B2BCDA7D-BA28-40DA-BD89-A25B3F29C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5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" name="Заголовок 3"/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1260000"/>
          </a:xfrm>
        </p:spPr>
        <p:txBody>
          <a:bodyPr anchor="ctr">
            <a:normAutofit/>
          </a:bodyPr>
          <a:lstStyle/>
          <a:p>
            <a:pPr algn="ctr"/>
            <a:r>
              <a:rPr lang="ru-RU" sz="24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СТРУКТУРА ОТВЕТСТВЕННОСТИ ПАЦИЕНТА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E8887E44-DBC4-4A42-ABE7-6E8E137F2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133035-A911-4AF4-989E-9DDA3DE37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1562"/>
            <a:ext cx="12191205" cy="68595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36C704-3999-3B53-C509-107969F2BC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44" y="5391860"/>
            <a:ext cx="998156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428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FCD90-84FD-637D-9C2D-A18869713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C79CE8-31D5-35A7-A80A-1919E3CB4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Изображение1">
            <a:extLst>
              <a:ext uri="{FF2B5EF4-FFF2-40B4-BE49-F238E27FC236}">
                <a16:creationId xmlns:a16="http://schemas.microsoft.com/office/drawing/2014/main" id="{D30E7A2E-E35D-A0C8-2A8A-E8B908D60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362632" y="226143"/>
            <a:ext cx="5732207" cy="6371302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ABC7F3-0B58-3891-F244-CABF96FCF1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60" y="70605"/>
            <a:ext cx="1450383" cy="1830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10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1D0BF-DE79-4E57-8B82-64B2DE8D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2AC4B2"/>
                </a:solidFill>
                <a:latin typeface="Gotham Pro" pitchFamily="2" charset="0"/>
                <a:cs typeface="Gotham Pro" pitchFamily="2" charset="0"/>
              </a:rPr>
              <a:t>Полезные ссылки</a:t>
            </a:r>
          </a:p>
        </p:txBody>
      </p:sp>
      <p:pic>
        <p:nvPicPr>
          <p:cNvPr id="7" name="Picture 4" descr="E:\РАБОТА\Сергеева Светлана\Лого ОСЛ 2024\магнит-трекер\02.png">
            <a:extLst>
              <a:ext uri="{FF2B5EF4-FFF2-40B4-BE49-F238E27FC236}">
                <a16:creationId xmlns:a16="http://schemas.microsoft.com/office/drawing/2014/main" id="{2D790FB7-CCD1-4868-8DE6-84F62DDD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7622"/>
          <a:stretch>
            <a:fillRect/>
          </a:stretch>
        </p:blipFill>
        <p:spPr bwMode="auto">
          <a:xfrm flipH="1">
            <a:off x="101029" y="6237312"/>
            <a:ext cx="4267574" cy="468000"/>
          </a:xfrm>
          <a:prstGeom prst="rect">
            <a:avLst/>
          </a:prstGeom>
          <a:noFill/>
        </p:spPr>
      </p:pic>
      <p:pic>
        <p:nvPicPr>
          <p:cNvPr id="9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0247D76C-35DB-4AED-B273-B83729937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4592" y="6284936"/>
            <a:ext cx="2947179" cy="492384"/>
          </a:xfrm>
          <a:prstGeom prst="rect">
            <a:avLst/>
          </a:prstGeom>
          <a:noFill/>
        </p:spPr>
      </p:pic>
      <p:pic>
        <p:nvPicPr>
          <p:cNvPr id="10" name="Picture 4" descr="E:\РАБОТА\Сергеева Светлана\Лого ОСЛ 2024\магнит-трекер\02.png">
            <a:extLst>
              <a:ext uri="{FF2B5EF4-FFF2-40B4-BE49-F238E27FC236}">
                <a16:creationId xmlns:a16="http://schemas.microsoft.com/office/drawing/2014/main" id="{25B2378B-60B2-41BE-A6BE-BBC6EFE48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7904"/>
          <a:stretch>
            <a:fillRect/>
          </a:stretch>
        </p:blipFill>
        <p:spPr bwMode="auto">
          <a:xfrm>
            <a:off x="7823398" y="6237312"/>
            <a:ext cx="4250943" cy="468000"/>
          </a:xfrm>
          <a:prstGeom prst="rect">
            <a:avLst/>
          </a:prstGeom>
          <a:noFill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DC8857-527D-4EC9-BC39-92403EDA3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979" y="4211149"/>
            <a:ext cx="1758042" cy="17580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5C6579-72C7-49D2-ACFE-368F7BF1B6C4}"/>
              </a:ext>
            </a:extLst>
          </p:cNvPr>
          <p:cNvSpPr txBox="1"/>
          <p:nvPr/>
        </p:nvSpPr>
        <p:spPr>
          <a:xfrm>
            <a:off x="6975021" y="4661808"/>
            <a:ext cx="4789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AC4B2"/>
                </a:solidFill>
                <a:latin typeface="Gotham Pro" pitchFamily="2" charset="0"/>
                <a:ea typeface="+mj-ea"/>
                <a:cs typeface="Gotham Pro" pitchFamily="2" charset="0"/>
              </a:rPr>
              <a:t>Проверьте свой уровень знаний о правах пациентов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DB5538-B110-6EBE-80F6-77D16A401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63800"/>
            <a:ext cx="10820400" cy="3713163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5FCBB9"/>
                </a:solidFill>
              </a:rPr>
              <a:t>Пройдем квиз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77BEB6-381B-4A42-0EF3-8E47C58FAC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00" y="365125"/>
            <a:ext cx="1574800" cy="198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81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РАБОТА\ВОГ\Жулев\2024\октябрь\Отв. пациент\02.png"/>
          <p:cNvPicPr>
            <a:picLocks noChangeAspect="1" noChangeArrowheads="1"/>
          </p:cNvPicPr>
          <p:nvPr/>
        </p:nvPicPr>
        <p:blipFill>
          <a:blip r:embed="rId2" cstate="print"/>
          <a:srcRect b="42254"/>
          <a:stretch>
            <a:fillRect/>
          </a:stretch>
        </p:blipFill>
        <p:spPr bwMode="auto">
          <a:xfrm flipH="1">
            <a:off x="1200" y="4218368"/>
            <a:ext cx="12189600" cy="2639632"/>
          </a:xfrm>
          <a:prstGeom prst="rect">
            <a:avLst/>
          </a:prstGeom>
          <a:noFill/>
        </p:spPr>
      </p:pic>
      <p:pic>
        <p:nvPicPr>
          <p:cNvPr id="2050" name="Picture 2" descr="E:\РАБОТА\ВОГ\Жулев\2024\октябрь\Отв. пациент\01.png"/>
          <p:cNvPicPr>
            <a:picLocks noChangeAspect="1" noChangeArrowheads="1"/>
          </p:cNvPicPr>
          <p:nvPr/>
        </p:nvPicPr>
        <p:blipFill>
          <a:blip r:embed="rId3" cstate="print"/>
          <a:srcRect t="35974"/>
          <a:stretch>
            <a:fillRect/>
          </a:stretch>
        </p:blipFill>
        <p:spPr bwMode="auto">
          <a:xfrm flipH="1">
            <a:off x="1200" y="0"/>
            <a:ext cx="12189600" cy="3631531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2E3D6F-92F6-4CCC-BE65-B0E6C48AB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0881"/>
            <a:ext cx="9144000" cy="194733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  <a:t>БЛАГОДАРИМ </a:t>
            </a:r>
            <a:b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</a:br>
            <a:r>
              <a:rPr lang="ru-RU" sz="4800" b="1" dirty="0">
                <a:solidFill>
                  <a:schemeClr val="accent4"/>
                </a:solidFill>
                <a:latin typeface="Gotham Pro" pitchFamily="2" charset="0"/>
                <a:ea typeface="+mn-ea"/>
                <a:cs typeface="Gotham Pro" pitchFamily="2" charset="0"/>
              </a:rPr>
              <a:t>ЗА ВНИМАНИЕ!</a:t>
            </a:r>
          </a:p>
        </p:txBody>
      </p:sp>
      <p:pic>
        <p:nvPicPr>
          <p:cNvPr id="4" name="Picture 3" descr="E:\РАБОТА\Сергеева Светлана\Лого ОСЛ 2024\магнит-трекер\лого без фона.png">
            <a:extLst>
              <a:ext uri="{FF2B5EF4-FFF2-40B4-BE49-F238E27FC236}">
                <a16:creationId xmlns:a16="http://schemas.microsoft.com/office/drawing/2014/main" id="{57B90051-0F42-4ECB-8929-1F200BE09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31286" y="4502880"/>
            <a:ext cx="5129428" cy="856972"/>
          </a:xfrm>
          <a:prstGeom prst="rect">
            <a:avLst/>
          </a:prstGeom>
          <a:noFill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BB16EC59-231D-4C79-B445-503F9CDF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7448" y="199998"/>
            <a:ext cx="1152128" cy="1153408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F0DBB0-06FB-EE16-29FF-F70420D6D0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76" y="776702"/>
            <a:ext cx="1574800" cy="198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192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тв.пациент">
      <a:dk1>
        <a:srgbClr val="1C1C1C"/>
      </a:dk1>
      <a:lt1>
        <a:srgbClr val="FFFFFF"/>
      </a:lt1>
      <a:dk2>
        <a:srgbClr val="1A65A3"/>
      </a:dk2>
      <a:lt2>
        <a:srgbClr val="FFFFFF"/>
      </a:lt2>
      <a:accent1>
        <a:srgbClr val="1A65A3"/>
      </a:accent1>
      <a:accent2>
        <a:srgbClr val="2993D1"/>
      </a:accent2>
      <a:accent3>
        <a:srgbClr val="69B3DF"/>
      </a:accent3>
      <a:accent4>
        <a:srgbClr val="39CBB3"/>
      </a:accent4>
      <a:accent5>
        <a:srgbClr val="F2E450"/>
      </a:accent5>
      <a:accent6>
        <a:srgbClr val="FF4160"/>
      </a:accent6>
      <a:hlink>
        <a:srgbClr val="2993D1"/>
      </a:hlink>
      <a:folHlink>
        <a:srgbClr val="39CBB3"/>
      </a:folHlink>
    </a:clrScheme>
    <a:fontScheme name="ОСЛ">
      <a:majorFont>
        <a:latin typeface="Gotham Pro Medium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2317</TotalTime>
  <Words>264</Words>
  <Application>Microsoft Office PowerPoint</Application>
  <PresentationFormat>Широкоэкранный</PresentationFormat>
  <Paragraphs>36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Gotham Pro</vt:lpstr>
      <vt:lpstr>Gotham Pro Medium</vt:lpstr>
      <vt:lpstr>Calibri</vt:lpstr>
      <vt:lpstr>Arial</vt:lpstr>
      <vt:lpstr>Тема Office</vt:lpstr>
      <vt:lpstr>Бережное отношение к своему здоровью – КЛЮЧЕВОЕ УСЛОВИЕ УВЕЛИЧЕНИЯ ПРОДОЛЖИТЕЛЬНОСТИ ЖИЗНИ</vt:lpstr>
      <vt:lpstr>«ЗОЖ В ПРОФСОЮЗЕ. ШКОЛА ЗДОРОВЬЯ»</vt:lpstr>
      <vt:lpstr>НЕОБХОДИМЫЕ УСЛОВИЯ ПЕРЕХОДА  К ПАЦИЕНТОРИЕНТИРОВАННОМУ ПРОФИЛАКТИЧЕСКОМУ ЗДРАВООХРАНЕНИЮ</vt:lpstr>
      <vt:lpstr>ОТВЕТСТВЕННЫЙ ПАЦИЕНТ</vt:lpstr>
      <vt:lpstr>СТРУКТУРА ОТВЕТСТВЕННОСТИ ПАЦИЕНТА</vt:lpstr>
      <vt:lpstr>Презентация PowerPoint</vt:lpstr>
      <vt:lpstr>Полезные ссылки</vt:lpstr>
      <vt:lpstr>БЛАГОДАРИМ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ВСП</dc:creator>
  <cp:lastModifiedBy>Станислав Гайворонский</cp:lastModifiedBy>
  <cp:revision>44</cp:revision>
  <dcterms:created xsi:type="dcterms:W3CDTF">2024-10-28T17:57:16Z</dcterms:created>
  <dcterms:modified xsi:type="dcterms:W3CDTF">2026-08-24T06:59:50Z</dcterms:modified>
</cp:coreProperties>
</file>