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6"/>
  </p:notesMasterIdLst>
  <p:sldIdLst>
    <p:sldId id="274" r:id="rId3"/>
    <p:sldId id="423" r:id="rId4"/>
    <p:sldId id="257" r:id="rId5"/>
    <p:sldId id="258" r:id="rId6"/>
    <p:sldId id="259" r:id="rId7"/>
    <p:sldId id="260" r:id="rId8"/>
    <p:sldId id="261" r:id="rId9"/>
    <p:sldId id="420" r:id="rId10"/>
    <p:sldId id="263" r:id="rId11"/>
    <p:sldId id="421" r:id="rId12"/>
    <p:sldId id="265" r:id="rId13"/>
    <p:sldId id="359" r:id="rId14"/>
    <p:sldId id="422" r:id="rId15"/>
    <p:sldId id="408" r:id="rId16"/>
    <p:sldId id="407" r:id="rId17"/>
    <p:sldId id="397" r:id="rId18"/>
    <p:sldId id="419" r:id="rId19"/>
    <p:sldId id="400" r:id="rId20"/>
    <p:sldId id="402" r:id="rId21"/>
    <p:sldId id="403" r:id="rId22"/>
    <p:sldId id="396" r:id="rId23"/>
    <p:sldId id="404" r:id="rId24"/>
    <p:sldId id="406" r:id="rId25"/>
  </p:sldIdLst>
  <p:sldSz cx="12190413" cy="6858000"/>
  <p:notesSz cx="6797675" cy="9928225"/>
  <p:embeddedFontLst>
    <p:embeddedFont>
      <p:font typeface="Gotham Pro" panose="02000503040000020004" charset="0"/>
      <p:regular r:id="rId27"/>
      <p:bold r:id="rId28"/>
      <p:italic r:id="rId29"/>
      <p:boldItalic r:id="rId30"/>
    </p:embeddedFont>
    <p:embeddedFont>
      <p:font typeface="Source Sans 3" panose="020B0604020202020204" charset="0"/>
      <p:regular r:id="rId31"/>
    </p:embeddedFont>
    <p:embeddedFont>
      <p:font typeface="Source Serif 4 Semi Bold" panose="020B0604020202020204" charset="0"/>
      <p:regular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65A3"/>
    <a:srgbClr val="1867A0"/>
    <a:srgbClr val="0E639D"/>
    <a:srgbClr val="5FCBB9"/>
    <a:srgbClr val="2293D5"/>
    <a:srgbClr val="67C0B2"/>
    <a:srgbClr val="2993D1"/>
    <a:srgbClr val="2AC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50" autoAdjust="0"/>
  </p:normalViewPr>
  <p:slideViewPr>
    <p:cSldViewPr>
      <p:cViewPr varScale="1">
        <p:scale>
          <a:sx n="99" d="100"/>
          <a:sy n="99" d="100"/>
        </p:scale>
        <p:origin x="96" y="2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2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E9786-65CB-4CD9-80BE-CD3002247A19}" type="doc">
      <dgm:prSet loTypeId="urn:microsoft.com/office/officeart/2005/8/layout/radial1" loCatId="cycle" qsTypeId="urn:microsoft.com/office/officeart/2005/8/quickstyle/simple1#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D23356EE-1787-4C4B-89DF-1FB5408AB2EA}">
      <dgm:prSet phldrT="[Текст]"/>
      <dgm:spPr bwMode="auto"/>
      <dgm:t>
        <a:bodyPr/>
        <a:lstStyle/>
        <a:p>
          <a:pPr>
            <a:defRPr/>
          </a:pPr>
          <a:r>
            <a:rPr lang="ru-RU"/>
            <a:t>Пациент </a:t>
          </a:r>
        </a:p>
      </dgm:t>
    </dgm:pt>
    <dgm:pt modelId="{19610749-E230-4C4C-B701-356B7CA6622E}" type="parTrans" cxnId="{FBDA049E-B4DE-4ECA-8956-312E9E6F660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87B1F5D-0C51-4091-B555-41FB57026AC3}" type="sibTrans" cxnId="{FBDA049E-B4DE-4ECA-8956-312E9E6F6601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D1143CF-1E38-473C-AFE7-889EADCD9507}">
      <dgm:prSet phldrT="[Текст]" custT="1"/>
      <dgm:spPr bwMode="auto"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1400"/>
            <a:t>Семья и ближайшее окружение</a:t>
          </a:r>
        </a:p>
      </dgm:t>
    </dgm:pt>
    <dgm:pt modelId="{F8AA5547-77FE-4DEF-918B-E69870F01008}" type="parTrans" cxnId="{8E6D0A3F-1671-4E90-9B54-5EECDC935CB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4D4BCCD9-31DF-4C70-99A8-F22B928B4F92}" type="sibTrans" cxnId="{8E6D0A3F-1671-4E90-9B54-5EECDC935CB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B36370D-8F34-4818-90CB-36976EC43219}">
      <dgm:prSet phldrT="[Текст]"/>
      <dgm:spPr bwMode="auto"/>
      <dgm:t>
        <a:bodyPr/>
        <a:lstStyle/>
        <a:p>
          <a:pPr>
            <a:defRPr/>
          </a:pPr>
          <a:endParaRPr lang="ru-RU"/>
        </a:p>
      </dgm:t>
    </dgm:pt>
    <dgm:pt modelId="{3C5199CA-E04B-43E9-9CE7-B80AD20C9D85}" type="parTrans" cxnId="{8C217E2A-AD7F-4EC0-8DDB-4209A1B185B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B710486-445D-46C9-9982-F2CE9DFA0982}" type="sibTrans" cxnId="{8C217E2A-AD7F-4EC0-8DDB-4209A1B185B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5ED6718-6385-4D1A-B6AA-15BF6BFE6F50}">
      <dgm:prSet phldrT="" custT="1"/>
      <dgm:spPr bwMode="auto"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1200" dirty="0"/>
            <a:t>Профсоюз </a:t>
          </a:r>
        </a:p>
      </dgm:t>
    </dgm:pt>
    <dgm:pt modelId="{9AB3099B-DB64-419B-8583-6CEC4EA2DFED}" type="parTrans" cxnId="{F107DDB1-9E3E-4DFB-B840-01CD8686A2A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FF91FDC-1201-41B1-A36F-91855858491F}" type="sibTrans" cxnId="{F107DDB1-9E3E-4DFB-B840-01CD8686A2A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471D0E9-E272-4C86-9514-0594B2C6E8AF}">
      <dgm:prSet phldrT="" custT="1"/>
      <dgm:spPr bwMode="auto"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1200"/>
            <a:t>Система здравоохранения (Страховые СМО )</a:t>
          </a:r>
        </a:p>
      </dgm:t>
    </dgm:pt>
    <dgm:pt modelId="{BCD64274-6F4D-41B9-8C32-B37393D00590}" type="parTrans" cxnId="{BEB618E1-061F-4D87-8CC0-069C7CB505D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69F9FA8-A3B0-4B41-9409-73B0588D7853}" type="sibTrans" cxnId="{BEB618E1-061F-4D87-8CC0-069C7CB505DB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5FF19C2-C834-4143-A4AA-05EC07DD7316}">
      <dgm:prSet phldrT="" custT="1"/>
      <dgm:spPr bwMode="auto"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1400"/>
            <a:t>Врач</a:t>
          </a:r>
        </a:p>
      </dgm:t>
    </dgm:pt>
    <dgm:pt modelId="{04FC423C-6DEB-400F-A0EE-8423FDC8E700}" type="parTrans" cxnId="{E1012A50-82BE-408E-AA77-214B4135523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ACCA7DB-E50F-45A0-9781-5E85B0CCE126}" type="sibTrans" cxnId="{E1012A50-82BE-408E-AA77-214B4135523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55CBCEA-E856-456D-A245-F32CE3C8C03C}">
      <dgm:prSet phldrT="" custT="1"/>
      <dgm:spPr bwMode="auto"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1400"/>
            <a:t>Работо-датель </a:t>
          </a:r>
        </a:p>
      </dgm:t>
    </dgm:pt>
    <dgm:pt modelId="{EA3CBFC5-2AA9-4542-A68C-4EC5C7D924D0}" type="parTrans" cxnId="{84D11369-18C9-4D6C-A643-E393AEABC75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6BF6CAF-25E3-4048-8067-E79CD3407B86}" type="sibTrans" cxnId="{84D11369-18C9-4D6C-A643-E393AEABC75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302A1B7-82BD-40D8-8332-C21DFB22096B}">
      <dgm:prSet phldrT="" custT="1"/>
      <dgm:spPr bwMode="auto"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>
            <a:defRPr/>
          </a:pPr>
          <a:r>
            <a:rPr lang="ru-RU" sz="1400" dirty="0"/>
            <a:t>Другие пациенты</a:t>
          </a:r>
        </a:p>
      </dgm:t>
    </dgm:pt>
    <dgm:pt modelId="{65F10A4C-69F7-4328-8184-874403151C25}" type="parTrans" cxnId="{04BCDB46-311C-42DA-B9B6-C4761D2180F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E44CBC1-E960-4E60-85CD-9367706912B2}" type="sibTrans" cxnId="{04BCDB46-311C-42DA-B9B6-C4761D2180FC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CE6B9E1D-9AB0-482C-9270-FA1AA540AABD}" type="pres">
      <dgm:prSet presAssocID="{A0EE9786-65CB-4CD9-80BE-CD3002247A19}" presName="cycle" presStyleCnt="0">
        <dgm:presLayoutVars>
          <dgm:chMax val="1"/>
          <dgm:dir/>
          <dgm:animLvl val="ctr"/>
          <dgm:resizeHandles val="exact"/>
        </dgm:presLayoutVars>
      </dgm:prSet>
      <dgm:spPr bwMode="auto"/>
    </dgm:pt>
    <dgm:pt modelId="{32C4C117-90E6-44FF-8F34-232C0EC71B1E}" type="pres">
      <dgm:prSet presAssocID="{D23356EE-1787-4C4B-89DF-1FB5408AB2EA}" presName="centerShape" presStyleLbl="node0" presStyleIdx="0" presStyleCnt="1"/>
      <dgm:spPr bwMode="auto"/>
    </dgm:pt>
    <dgm:pt modelId="{7B80E950-EA67-4ABC-80B8-B5A3948C9AD4}" type="pres">
      <dgm:prSet presAssocID="{F8AA5547-77FE-4DEF-918B-E69870F01008}" presName="Name9" presStyleLbl="parChTrans1D2" presStyleIdx="0" presStyleCnt="6"/>
      <dgm:spPr bwMode="auto"/>
    </dgm:pt>
    <dgm:pt modelId="{F47122BC-3E27-4824-8070-8E5ABEBC591B}" type="pres">
      <dgm:prSet presAssocID="{F8AA5547-77FE-4DEF-918B-E69870F01008}" presName="connTx" presStyleLbl="parChTrans1D2" presStyleIdx="0" presStyleCnt="6"/>
      <dgm:spPr bwMode="auto"/>
    </dgm:pt>
    <dgm:pt modelId="{2E323963-E230-4695-AA6E-6A72360A1458}" type="pres">
      <dgm:prSet presAssocID="{2D1143CF-1E38-473C-AFE7-889EADCD9507}" presName="node" presStyleLbl="node1" presStyleIdx="0" presStyleCnt="6">
        <dgm:presLayoutVars>
          <dgm:bulletEnabled val="1"/>
        </dgm:presLayoutVars>
      </dgm:prSet>
      <dgm:spPr bwMode="auto"/>
    </dgm:pt>
    <dgm:pt modelId="{853D5CD3-9C2A-4874-9C7F-6583086C920E}" type="pres">
      <dgm:prSet presAssocID="{9AB3099B-DB64-419B-8583-6CEC4EA2DFED}" presName="Name9" presStyleLbl="parChTrans1D2" presStyleIdx="1" presStyleCnt="6"/>
      <dgm:spPr bwMode="auto"/>
    </dgm:pt>
    <dgm:pt modelId="{67D58CCF-FBC8-4263-AF9D-1C31DD82A12F}" type="pres">
      <dgm:prSet presAssocID="{9AB3099B-DB64-419B-8583-6CEC4EA2DFED}" presName="connTx" presStyleLbl="parChTrans1D2" presStyleIdx="1" presStyleCnt="6"/>
      <dgm:spPr bwMode="auto"/>
    </dgm:pt>
    <dgm:pt modelId="{46710755-7F9C-421C-80E1-92D9A98F400E}" type="pres">
      <dgm:prSet presAssocID="{05ED6718-6385-4D1A-B6AA-15BF6BFE6F50}" presName="node" presStyleLbl="node1" presStyleIdx="1" presStyleCnt="6">
        <dgm:presLayoutVars>
          <dgm:bulletEnabled val="1"/>
        </dgm:presLayoutVars>
      </dgm:prSet>
      <dgm:spPr bwMode="auto"/>
    </dgm:pt>
    <dgm:pt modelId="{D341512E-1256-4A88-BDD2-266029B9B96C}" type="pres">
      <dgm:prSet presAssocID="{BCD64274-6F4D-41B9-8C32-B37393D00590}" presName="Name9" presStyleLbl="parChTrans1D2" presStyleIdx="2" presStyleCnt="6"/>
      <dgm:spPr bwMode="auto"/>
    </dgm:pt>
    <dgm:pt modelId="{76F6A731-B8BC-45F4-9DE5-E435A3EC12AC}" type="pres">
      <dgm:prSet presAssocID="{BCD64274-6F4D-41B9-8C32-B37393D00590}" presName="connTx" presStyleLbl="parChTrans1D2" presStyleIdx="2" presStyleCnt="6"/>
      <dgm:spPr bwMode="auto"/>
    </dgm:pt>
    <dgm:pt modelId="{EE27B84C-0B7D-4182-A673-7472978C3255}" type="pres">
      <dgm:prSet presAssocID="{5471D0E9-E272-4C86-9514-0594B2C6E8AF}" presName="node" presStyleLbl="node1" presStyleIdx="2" presStyleCnt="6">
        <dgm:presLayoutVars>
          <dgm:bulletEnabled val="1"/>
        </dgm:presLayoutVars>
      </dgm:prSet>
      <dgm:spPr bwMode="auto"/>
    </dgm:pt>
    <dgm:pt modelId="{996F923E-8B2F-4B5A-9B3D-37D69CE9A7D2}" type="pres">
      <dgm:prSet presAssocID="{04FC423C-6DEB-400F-A0EE-8423FDC8E700}" presName="Name9" presStyleLbl="parChTrans1D2" presStyleIdx="3" presStyleCnt="6"/>
      <dgm:spPr bwMode="auto"/>
    </dgm:pt>
    <dgm:pt modelId="{03358C6D-885F-4216-A30E-6C3E04CB9933}" type="pres">
      <dgm:prSet presAssocID="{04FC423C-6DEB-400F-A0EE-8423FDC8E700}" presName="connTx" presStyleLbl="parChTrans1D2" presStyleIdx="3" presStyleCnt="6"/>
      <dgm:spPr bwMode="auto"/>
    </dgm:pt>
    <dgm:pt modelId="{BD3074DB-1E6A-4E76-AF41-B43D4D28597E}" type="pres">
      <dgm:prSet presAssocID="{B5FF19C2-C834-4143-A4AA-05EC07DD7316}" presName="node" presStyleLbl="node1" presStyleIdx="3" presStyleCnt="6">
        <dgm:presLayoutVars>
          <dgm:bulletEnabled val="1"/>
        </dgm:presLayoutVars>
      </dgm:prSet>
      <dgm:spPr bwMode="auto"/>
    </dgm:pt>
    <dgm:pt modelId="{886BBB07-5FC5-48DD-A7DD-41C56B554D07}" type="pres">
      <dgm:prSet presAssocID="{EA3CBFC5-2AA9-4542-A68C-4EC5C7D924D0}" presName="Name9" presStyleLbl="parChTrans1D2" presStyleIdx="4" presStyleCnt="6"/>
      <dgm:spPr bwMode="auto"/>
    </dgm:pt>
    <dgm:pt modelId="{D3F2EDF9-49EC-47BF-837D-D382A406028F}" type="pres">
      <dgm:prSet presAssocID="{EA3CBFC5-2AA9-4542-A68C-4EC5C7D924D0}" presName="connTx" presStyleLbl="parChTrans1D2" presStyleIdx="4" presStyleCnt="6"/>
      <dgm:spPr bwMode="auto"/>
    </dgm:pt>
    <dgm:pt modelId="{7F6F3DB8-5A23-4A48-8AF1-BD246C70B11F}" type="pres">
      <dgm:prSet presAssocID="{A55CBCEA-E856-456D-A245-F32CE3C8C03C}" presName="node" presStyleLbl="node1" presStyleIdx="4" presStyleCnt="6">
        <dgm:presLayoutVars>
          <dgm:bulletEnabled val="1"/>
        </dgm:presLayoutVars>
      </dgm:prSet>
      <dgm:spPr bwMode="auto"/>
    </dgm:pt>
    <dgm:pt modelId="{AF123544-B280-4D4A-97B0-8BFE4DD77BAE}" type="pres">
      <dgm:prSet presAssocID="{65F10A4C-69F7-4328-8184-874403151C25}" presName="Name9" presStyleLbl="parChTrans1D2" presStyleIdx="5" presStyleCnt="6"/>
      <dgm:spPr bwMode="auto"/>
    </dgm:pt>
    <dgm:pt modelId="{A95970A0-546A-40E6-A412-B806EB9A89FF}" type="pres">
      <dgm:prSet presAssocID="{65F10A4C-69F7-4328-8184-874403151C25}" presName="connTx" presStyleLbl="parChTrans1D2" presStyleIdx="5" presStyleCnt="6"/>
      <dgm:spPr bwMode="auto"/>
    </dgm:pt>
    <dgm:pt modelId="{59DA6CAC-0B00-4081-80EB-D931AFC92D68}" type="pres">
      <dgm:prSet presAssocID="{8302A1B7-82BD-40D8-8332-C21DFB22096B}" presName="node" presStyleLbl="node1" presStyleIdx="5" presStyleCnt="6">
        <dgm:presLayoutVars>
          <dgm:bulletEnabled val="1"/>
        </dgm:presLayoutVars>
      </dgm:prSet>
      <dgm:spPr bwMode="auto"/>
    </dgm:pt>
  </dgm:ptLst>
  <dgm:cxnLst>
    <dgm:cxn modelId="{494CA905-E3FB-40DD-B389-0E437A204E8F}" type="presOf" srcId="{A0EE9786-65CB-4CD9-80BE-CD3002247A19}" destId="{CE6B9E1D-9AB0-482C-9270-FA1AA540AABD}" srcOrd="0" destOrd="0" presId="urn:microsoft.com/office/officeart/2005/8/layout/radial1"/>
    <dgm:cxn modelId="{4BE08B0C-C869-470D-B981-78E05D059893}" type="presOf" srcId="{5471D0E9-E272-4C86-9514-0594B2C6E8AF}" destId="{EE27B84C-0B7D-4182-A673-7472978C3255}" srcOrd="0" destOrd="0" presId="urn:microsoft.com/office/officeart/2005/8/layout/radial1"/>
    <dgm:cxn modelId="{17337420-7529-451F-BA93-E9BE29568DBA}" type="presOf" srcId="{EA3CBFC5-2AA9-4542-A68C-4EC5C7D924D0}" destId="{886BBB07-5FC5-48DD-A7DD-41C56B554D07}" srcOrd="0" destOrd="0" presId="urn:microsoft.com/office/officeart/2005/8/layout/radial1"/>
    <dgm:cxn modelId="{8C217E2A-AD7F-4EC0-8DDB-4209A1B185B3}" srcId="{A0EE9786-65CB-4CD9-80BE-CD3002247A19}" destId="{2B36370D-8F34-4818-90CB-36976EC43219}" srcOrd="1" destOrd="0" parTransId="{3C5199CA-E04B-43E9-9CE7-B80AD20C9D85}" sibTransId="{9B710486-445D-46C9-9982-F2CE9DFA0982}"/>
    <dgm:cxn modelId="{AB294432-6EF4-4FDA-9431-66CFBA6B1141}" type="presOf" srcId="{F8AA5547-77FE-4DEF-918B-E69870F01008}" destId="{7B80E950-EA67-4ABC-80B8-B5A3948C9AD4}" srcOrd="0" destOrd="0" presId="urn:microsoft.com/office/officeart/2005/8/layout/radial1"/>
    <dgm:cxn modelId="{8E6D0A3F-1671-4E90-9B54-5EECDC935CBD}" srcId="{D23356EE-1787-4C4B-89DF-1FB5408AB2EA}" destId="{2D1143CF-1E38-473C-AFE7-889EADCD9507}" srcOrd="0" destOrd="0" parTransId="{F8AA5547-77FE-4DEF-918B-E69870F01008}" sibTransId="{4D4BCCD9-31DF-4C70-99A8-F22B928B4F92}"/>
    <dgm:cxn modelId="{04BCDB46-311C-42DA-B9B6-C4761D2180FC}" srcId="{D23356EE-1787-4C4B-89DF-1FB5408AB2EA}" destId="{8302A1B7-82BD-40D8-8332-C21DFB22096B}" srcOrd="5" destOrd="0" parTransId="{65F10A4C-69F7-4328-8184-874403151C25}" sibTransId="{8E44CBC1-E960-4E60-85CD-9367706912B2}"/>
    <dgm:cxn modelId="{1877CA67-CEEB-4167-B9F7-DEE93E2DE9ED}" type="presOf" srcId="{65F10A4C-69F7-4328-8184-874403151C25}" destId="{A95970A0-546A-40E6-A412-B806EB9A89FF}" srcOrd="1" destOrd="0" presId="urn:microsoft.com/office/officeart/2005/8/layout/radial1"/>
    <dgm:cxn modelId="{84D11369-18C9-4D6C-A643-E393AEABC75A}" srcId="{D23356EE-1787-4C4B-89DF-1FB5408AB2EA}" destId="{A55CBCEA-E856-456D-A245-F32CE3C8C03C}" srcOrd="4" destOrd="0" parTransId="{EA3CBFC5-2AA9-4542-A68C-4EC5C7D924D0}" sibTransId="{B6BF6CAF-25E3-4048-8067-E79CD3407B86}"/>
    <dgm:cxn modelId="{DE62A76C-37A1-4A5B-8D51-81DC82D9E2DC}" type="presOf" srcId="{D23356EE-1787-4C4B-89DF-1FB5408AB2EA}" destId="{32C4C117-90E6-44FF-8F34-232C0EC71B1E}" srcOrd="0" destOrd="0" presId="urn:microsoft.com/office/officeart/2005/8/layout/radial1"/>
    <dgm:cxn modelId="{E1012A50-82BE-408E-AA77-214B4135523E}" srcId="{D23356EE-1787-4C4B-89DF-1FB5408AB2EA}" destId="{B5FF19C2-C834-4143-A4AA-05EC07DD7316}" srcOrd="3" destOrd="0" parTransId="{04FC423C-6DEB-400F-A0EE-8423FDC8E700}" sibTransId="{EACCA7DB-E50F-45A0-9781-5E85B0CCE126}"/>
    <dgm:cxn modelId="{4AB4C152-110C-4095-8E56-26364E5033BD}" type="presOf" srcId="{04FC423C-6DEB-400F-A0EE-8423FDC8E700}" destId="{996F923E-8B2F-4B5A-9B3D-37D69CE9A7D2}" srcOrd="0" destOrd="0" presId="urn:microsoft.com/office/officeart/2005/8/layout/radial1"/>
    <dgm:cxn modelId="{DADB4758-412A-44D1-A67A-BBADF97789F2}" type="presOf" srcId="{A55CBCEA-E856-456D-A245-F32CE3C8C03C}" destId="{7F6F3DB8-5A23-4A48-8AF1-BD246C70B11F}" srcOrd="0" destOrd="0" presId="urn:microsoft.com/office/officeart/2005/8/layout/radial1"/>
    <dgm:cxn modelId="{8803617C-7BFB-4493-8375-E692FB728BEB}" type="presOf" srcId="{BCD64274-6F4D-41B9-8C32-B37393D00590}" destId="{76F6A731-B8BC-45F4-9DE5-E435A3EC12AC}" srcOrd="1" destOrd="0" presId="urn:microsoft.com/office/officeart/2005/8/layout/radial1"/>
    <dgm:cxn modelId="{51BAF282-AE18-47C8-B2B6-04203944FFCB}" type="presOf" srcId="{8302A1B7-82BD-40D8-8332-C21DFB22096B}" destId="{59DA6CAC-0B00-4081-80EB-D931AFC92D68}" srcOrd="0" destOrd="0" presId="urn:microsoft.com/office/officeart/2005/8/layout/radial1"/>
    <dgm:cxn modelId="{AD07AA85-810C-4A4D-A4B7-FBFA1B34A29E}" type="presOf" srcId="{65F10A4C-69F7-4328-8184-874403151C25}" destId="{AF123544-B280-4D4A-97B0-8BFE4DD77BAE}" srcOrd="0" destOrd="0" presId="urn:microsoft.com/office/officeart/2005/8/layout/radial1"/>
    <dgm:cxn modelId="{46C69B90-573E-4B68-BB69-0E53B9114650}" type="presOf" srcId="{9AB3099B-DB64-419B-8583-6CEC4EA2DFED}" destId="{67D58CCF-FBC8-4263-AF9D-1C31DD82A12F}" srcOrd="1" destOrd="0" presId="urn:microsoft.com/office/officeart/2005/8/layout/radial1"/>
    <dgm:cxn modelId="{CCB87292-A004-43BE-A862-6AEFECC5644E}" type="presOf" srcId="{2D1143CF-1E38-473C-AFE7-889EADCD9507}" destId="{2E323963-E230-4695-AA6E-6A72360A1458}" srcOrd="0" destOrd="0" presId="urn:microsoft.com/office/officeart/2005/8/layout/radial1"/>
    <dgm:cxn modelId="{FBDA049E-B4DE-4ECA-8956-312E9E6F6601}" srcId="{A0EE9786-65CB-4CD9-80BE-CD3002247A19}" destId="{D23356EE-1787-4C4B-89DF-1FB5408AB2EA}" srcOrd="0" destOrd="0" parTransId="{19610749-E230-4C4C-B701-356B7CA6622E}" sibTransId="{D87B1F5D-0C51-4091-B555-41FB57026AC3}"/>
    <dgm:cxn modelId="{EBE24CA6-3A33-4234-A907-ED8CA59B9AB2}" type="presOf" srcId="{BCD64274-6F4D-41B9-8C32-B37393D00590}" destId="{D341512E-1256-4A88-BDD2-266029B9B96C}" srcOrd="0" destOrd="0" presId="urn:microsoft.com/office/officeart/2005/8/layout/radial1"/>
    <dgm:cxn modelId="{F107DDB1-9E3E-4DFB-B840-01CD8686A2AE}" srcId="{D23356EE-1787-4C4B-89DF-1FB5408AB2EA}" destId="{05ED6718-6385-4D1A-B6AA-15BF6BFE6F50}" srcOrd="1" destOrd="0" parTransId="{9AB3099B-DB64-419B-8583-6CEC4EA2DFED}" sibTransId="{AFF91FDC-1201-41B1-A36F-91855858491F}"/>
    <dgm:cxn modelId="{12F93FB2-E91C-498B-8FF8-78DE93F2D476}" type="presOf" srcId="{B5FF19C2-C834-4143-A4AA-05EC07DD7316}" destId="{BD3074DB-1E6A-4E76-AF41-B43D4D28597E}" srcOrd="0" destOrd="0" presId="urn:microsoft.com/office/officeart/2005/8/layout/radial1"/>
    <dgm:cxn modelId="{8271E8B6-7ADB-4930-A5C5-CAF610D4DC57}" type="presOf" srcId="{04FC423C-6DEB-400F-A0EE-8423FDC8E700}" destId="{03358C6D-885F-4216-A30E-6C3E04CB9933}" srcOrd="1" destOrd="0" presId="urn:microsoft.com/office/officeart/2005/8/layout/radial1"/>
    <dgm:cxn modelId="{0F79B3D2-9BCC-4B16-8CC5-9C6788936DAC}" type="presOf" srcId="{F8AA5547-77FE-4DEF-918B-E69870F01008}" destId="{F47122BC-3E27-4824-8070-8E5ABEBC591B}" srcOrd="1" destOrd="0" presId="urn:microsoft.com/office/officeart/2005/8/layout/radial1"/>
    <dgm:cxn modelId="{BEB618E1-061F-4D87-8CC0-069C7CB505DB}" srcId="{D23356EE-1787-4C4B-89DF-1FB5408AB2EA}" destId="{5471D0E9-E272-4C86-9514-0594B2C6E8AF}" srcOrd="2" destOrd="0" parTransId="{BCD64274-6F4D-41B9-8C32-B37393D00590}" sibTransId="{269F9FA8-A3B0-4B41-9409-73B0588D7853}"/>
    <dgm:cxn modelId="{1BE0FEE4-53FE-423D-BC90-85845BF2BF7C}" type="presOf" srcId="{9AB3099B-DB64-419B-8583-6CEC4EA2DFED}" destId="{853D5CD3-9C2A-4874-9C7F-6583086C920E}" srcOrd="0" destOrd="0" presId="urn:microsoft.com/office/officeart/2005/8/layout/radial1"/>
    <dgm:cxn modelId="{3C4254E7-670E-459C-B1A7-E364B4138CEB}" type="presOf" srcId="{EA3CBFC5-2AA9-4542-A68C-4EC5C7D924D0}" destId="{D3F2EDF9-49EC-47BF-837D-D382A406028F}" srcOrd="1" destOrd="0" presId="urn:microsoft.com/office/officeart/2005/8/layout/radial1"/>
    <dgm:cxn modelId="{A66FCFF8-731F-4500-A7E2-F0A8A44DC5B7}" type="presOf" srcId="{05ED6718-6385-4D1A-B6AA-15BF6BFE6F50}" destId="{46710755-7F9C-421C-80E1-92D9A98F400E}" srcOrd="0" destOrd="0" presId="urn:microsoft.com/office/officeart/2005/8/layout/radial1"/>
    <dgm:cxn modelId="{2396E7F9-8F32-4070-9199-623433AFC979}" type="presParOf" srcId="{CE6B9E1D-9AB0-482C-9270-FA1AA540AABD}" destId="{32C4C117-90E6-44FF-8F34-232C0EC71B1E}" srcOrd="0" destOrd="0" presId="urn:microsoft.com/office/officeart/2005/8/layout/radial1"/>
    <dgm:cxn modelId="{C99C20C0-D4AD-431D-B752-BFAC136F608C}" type="presParOf" srcId="{CE6B9E1D-9AB0-482C-9270-FA1AA540AABD}" destId="{7B80E950-EA67-4ABC-80B8-B5A3948C9AD4}" srcOrd="1" destOrd="0" presId="urn:microsoft.com/office/officeart/2005/8/layout/radial1"/>
    <dgm:cxn modelId="{8C18C714-9B72-466B-B16B-B126F278EC14}" type="presParOf" srcId="{7B80E950-EA67-4ABC-80B8-B5A3948C9AD4}" destId="{F47122BC-3E27-4824-8070-8E5ABEBC591B}" srcOrd="0" destOrd="0" presId="urn:microsoft.com/office/officeart/2005/8/layout/radial1"/>
    <dgm:cxn modelId="{13B414AF-CA03-48DA-86D5-E625354C0406}" type="presParOf" srcId="{CE6B9E1D-9AB0-482C-9270-FA1AA540AABD}" destId="{2E323963-E230-4695-AA6E-6A72360A1458}" srcOrd="2" destOrd="0" presId="urn:microsoft.com/office/officeart/2005/8/layout/radial1"/>
    <dgm:cxn modelId="{05096927-5C3B-43FB-BAB2-F44B3DD8A4AA}" type="presParOf" srcId="{CE6B9E1D-9AB0-482C-9270-FA1AA540AABD}" destId="{853D5CD3-9C2A-4874-9C7F-6583086C920E}" srcOrd="3" destOrd="0" presId="urn:microsoft.com/office/officeart/2005/8/layout/radial1"/>
    <dgm:cxn modelId="{A2879C16-170F-4F2A-B138-6AEE026D93D0}" type="presParOf" srcId="{853D5CD3-9C2A-4874-9C7F-6583086C920E}" destId="{67D58CCF-FBC8-4263-AF9D-1C31DD82A12F}" srcOrd="0" destOrd="0" presId="urn:microsoft.com/office/officeart/2005/8/layout/radial1"/>
    <dgm:cxn modelId="{4C9AF009-D1B6-424A-A9C4-FD2C8736A03D}" type="presParOf" srcId="{CE6B9E1D-9AB0-482C-9270-FA1AA540AABD}" destId="{46710755-7F9C-421C-80E1-92D9A98F400E}" srcOrd="4" destOrd="0" presId="urn:microsoft.com/office/officeart/2005/8/layout/radial1"/>
    <dgm:cxn modelId="{E96AA09B-2971-4DBC-BAEB-FAD2E9E85325}" type="presParOf" srcId="{CE6B9E1D-9AB0-482C-9270-FA1AA540AABD}" destId="{D341512E-1256-4A88-BDD2-266029B9B96C}" srcOrd="5" destOrd="0" presId="urn:microsoft.com/office/officeart/2005/8/layout/radial1"/>
    <dgm:cxn modelId="{AA5D745B-1966-4AC8-ABB1-6FB81E385C0A}" type="presParOf" srcId="{D341512E-1256-4A88-BDD2-266029B9B96C}" destId="{76F6A731-B8BC-45F4-9DE5-E435A3EC12AC}" srcOrd="0" destOrd="0" presId="urn:microsoft.com/office/officeart/2005/8/layout/radial1"/>
    <dgm:cxn modelId="{05AA6AC7-0425-46D7-BD4D-7B3F79EEEC54}" type="presParOf" srcId="{CE6B9E1D-9AB0-482C-9270-FA1AA540AABD}" destId="{EE27B84C-0B7D-4182-A673-7472978C3255}" srcOrd="6" destOrd="0" presId="urn:microsoft.com/office/officeart/2005/8/layout/radial1"/>
    <dgm:cxn modelId="{931D328F-491E-4183-B5E8-98B172852B87}" type="presParOf" srcId="{CE6B9E1D-9AB0-482C-9270-FA1AA540AABD}" destId="{996F923E-8B2F-4B5A-9B3D-37D69CE9A7D2}" srcOrd="7" destOrd="0" presId="urn:microsoft.com/office/officeart/2005/8/layout/radial1"/>
    <dgm:cxn modelId="{B0EBB094-4D03-4E2B-91DA-DF8EF221BFBF}" type="presParOf" srcId="{996F923E-8B2F-4B5A-9B3D-37D69CE9A7D2}" destId="{03358C6D-885F-4216-A30E-6C3E04CB9933}" srcOrd="0" destOrd="0" presId="urn:microsoft.com/office/officeart/2005/8/layout/radial1"/>
    <dgm:cxn modelId="{73467FAB-41AD-41C9-A4E2-9B8ED2525D51}" type="presParOf" srcId="{CE6B9E1D-9AB0-482C-9270-FA1AA540AABD}" destId="{BD3074DB-1E6A-4E76-AF41-B43D4D28597E}" srcOrd="8" destOrd="0" presId="urn:microsoft.com/office/officeart/2005/8/layout/radial1"/>
    <dgm:cxn modelId="{762CA563-AA6C-470F-B476-8C6564F5051E}" type="presParOf" srcId="{CE6B9E1D-9AB0-482C-9270-FA1AA540AABD}" destId="{886BBB07-5FC5-48DD-A7DD-41C56B554D07}" srcOrd="9" destOrd="0" presId="urn:microsoft.com/office/officeart/2005/8/layout/radial1"/>
    <dgm:cxn modelId="{EC84A190-85C3-4F3A-9950-85C7149AC97B}" type="presParOf" srcId="{886BBB07-5FC5-48DD-A7DD-41C56B554D07}" destId="{D3F2EDF9-49EC-47BF-837D-D382A406028F}" srcOrd="0" destOrd="0" presId="urn:microsoft.com/office/officeart/2005/8/layout/radial1"/>
    <dgm:cxn modelId="{567DE410-97E0-453C-80FE-537738A13248}" type="presParOf" srcId="{CE6B9E1D-9AB0-482C-9270-FA1AA540AABD}" destId="{7F6F3DB8-5A23-4A48-8AF1-BD246C70B11F}" srcOrd="10" destOrd="0" presId="urn:microsoft.com/office/officeart/2005/8/layout/radial1"/>
    <dgm:cxn modelId="{126BAF91-EF31-4C0B-91EC-59E381C06EB1}" type="presParOf" srcId="{CE6B9E1D-9AB0-482C-9270-FA1AA540AABD}" destId="{AF123544-B280-4D4A-97B0-8BFE4DD77BAE}" srcOrd="11" destOrd="0" presId="urn:microsoft.com/office/officeart/2005/8/layout/radial1"/>
    <dgm:cxn modelId="{B7A7411F-E561-4879-BC65-BC90625FDF8C}" type="presParOf" srcId="{AF123544-B280-4D4A-97B0-8BFE4DD77BAE}" destId="{A95970A0-546A-40E6-A412-B806EB9A89FF}" srcOrd="0" destOrd="0" presId="urn:microsoft.com/office/officeart/2005/8/layout/radial1"/>
    <dgm:cxn modelId="{9D991A23-B275-4F7E-8267-41A7AB9F7A52}" type="presParOf" srcId="{CE6B9E1D-9AB0-482C-9270-FA1AA540AABD}" destId="{59DA6CAC-0B00-4081-80EB-D931AFC92D68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4C117-90E6-44FF-8F34-232C0EC71B1E}">
      <dsp:nvSpPr>
        <dsp:cNvPr id="0" name=""/>
        <dsp:cNvSpPr/>
      </dsp:nvSpPr>
      <dsp:spPr bwMode="auto">
        <a:xfrm>
          <a:off x="2480750" y="1428942"/>
          <a:ext cx="1087170" cy="10871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600" kern="1200"/>
            <a:t>Пациент </a:t>
          </a:r>
        </a:p>
      </dsp:txBody>
      <dsp:txXfrm>
        <a:off x="2639962" y="1588154"/>
        <a:ext cx="768746" cy="768746"/>
      </dsp:txXfrm>
    </dsp:sp>
    <dsp:sp modelId="{7B80E950-EA67-4ABC-80B8-B5A3948C9AD4}">
      <dsp:nvSpPr>
        <dsp:cNvPr id="0" name=""/>
        <dsp:cNvSpPr/>
      </dsp:nvSpPr>
      <dsp:spPr bwMode="auto">
        <a:xfrm rot="16200000">
          <a:off x="2860519" y="1248949"/>
          <a:ext cx="327633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27633" y="16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500" kern="1200"/>
        </a:p>
      </dsp:txBody>
      <dsp:txXfrm>
        <a:off x="3016145" y="1256934"/>
        <a:ext cx="16381" cy="16381"/>
      </dsp:txXfrm>
    </dsp:sp>
    <dsp:sp modelId="{2E323963-E230-4695-AA6E-6A72360A1458}">
      <dsp:nvSpPr>
        <dsp:cNvPr id="0" name=""/>
        <dsp:cNvSpPr/>
      </dsp:nvSpPr>
      <dsp:spPr bwMode="auto">
        <a:xfrm>
          <a:off x="2480750" y="14138"/>
          <a:ext cx="1087170" cy="108717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400" kern="1200"/>
            <a:t>Семья и ближайшее окружение</a:t>
          </a:r>
        </a:p>
      </dsp:txBody>
      <dsp:txXfrm>
        <a:off x="2639962" y="173350"/>
        <a:ext cx="768746" cy="768746"/>
      </dsp:txXfrm>
    </dsp:sp>
    <dsp:sp modelId="{853D5CD3-9C2A-4874-9C7F-6583086C920E}">
      <dsp:nvSpPr>
        <dsp:cNvPr id="0" name=""/>
        <dsp:cNvSpPr/>
      </dsp:nvSpPr>
      <dsp:spPr bwMode="auto">
        <a:xfrm rot="19800000">
          <a:off x="3473147" y="1602650"/>
          <a:ext cx="327633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27633" y="16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500" kern="1200"/>
        </a:p>
      </dsp:txBody>
      <dsp:txXfrm>
        <a:off x="3628773" y="1610636"/>
        <a:ext cx="16381" cy="16381"/>
      </dsp:txXfrm>
    </dsp:sp>
    <dsp:sp modelId="{46710755-7F9C-421C-80E1-92D9A98F400E}">
      <dsp:nvSpPr>
        <dsp:cNvPr id="0" name=""/>
        <dsp:cNvSpPr/>
      </dsp:nvSpPr>
      <dsp:spPr bwMode="auto">
        <a:xfrm>
          <a:off x="3706007" y="721540"/>
          <a:ext cx="1087170" cy="108717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200" kern="1200" dirty="0"/>
            <a:t>Профсоюз </a:t>
          </a:r>
        </a:p>
      </dsp:txBody>
      <dsp:txXfrm>
        <a:off x="3865219" y="880752"/>
        <a:ext cx="768746" cy="768746"/>
      </dsp:txXfrm>
    </dsp:sp>
    <dsp:sp modelId="{D341512E-1256-4A88-BDD2-266029B9B96C}">
      <dsp:nvSpPr>
        <dsp:cNvPr id="0" name=""/>
        <dsp:cNvSpPr/>
      </dsp:nvSpPr>
      <dsp:spPr bwMode="auto">
        <a:xfrm rot="1800000">
          <a:off x="3473147" y="2310052"/>
          <a:ext cx="327633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27633" y="16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500" kern="1200"/>
        </a:p>
      </dsp:txBody>
      <dsp:txXfrm>
        <a:off x="3628773" y="2318038"/>
        <a:ext cx="16381" cy="16381"/>
      </dsp:txXfrm>
    </dsp:sp>
    <dsp:sp modelId="{EE27B84C-0B7D-4182-A673-7472978C3255}">
      <dsp:nvSpPr>
        <dsp:cNvPr id="0" name=""/>
        <dsp:cNvSpPr/>
      </dsp:nvSpPr>
      <dsp:spPr bwMode="auto">
        <a:xfrm>
          <a:off x="3706007" y="2136344"/>
          <a:ext cx="1087170" cy="108717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200" kern="1200"/>
            <a:t>Система здравоохранения (Страховые СМО )</a:t>
          </a:r>
        </a:p>
      </dsp:txBody>
      <dsp:txXfrm>
        <a:off x="3865219" y="2295556"/>
        <a:ext cx="768746" cy="768746"/>
      </dsp:txXfrm>
    </dsp:sp>
    <dsp:sp modelId="{996F923E-8B2F-4B5A-9B3D-37D69CE9A7D2}">
      <dsp:nvSpPr>
        <dsp:cNvPr id="0" name=""/>
        <dsp:cNvSpPr/>
      </dsp:nvSpPr>
      <dsp:spPr bwMode="auto">
        <a:xfrm rot="5400000">
          <a:off x="2860519" y="2663753"/>
          <a:ext cx="327633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27633" y="16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500" kern="1200"/>
        </a:p>
      </dsp:txBody>
      <dsp:txXfrm>
        <a:off x="3016145" y="2671739"/>
        <a:ext cx="16381" cy="16381"/>
      </dsp:txXfrm>
    </dsp:sp>
    <dsp:sp modelId="{BD3074DB-1E6A-4E76-AF41-B43D4D28597E}">
      <dsp:nvSpPr>
        <dsp:cNvPr id="0" name=""/>
        <dsp:cNvSpPr/>
      </dsp:nvSpPr>
      <dsp:spPr bwMode="auto">
        <a:xfrm>
          <a:off x="2480750" y="2843747"/>
          <a:ext cx="1087170" cy="108717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400" kern="1200"/>
            <a:t>Врач</a:t>
          </a:r>
        </a:p>
      </dsp:txBody>
      <dsp:txXfrm>
        <a:off x="2639962" y="3002959"/>
        <a:ext cx="768746" cy="768746"/>
      </dsp:txXfrm>
    </dsp:sp>
    <dsp:sp modelId="{886BBB07-5FC5-48DD-A7DD-41C56B554D07}">
      <dsp:nvSpPr>
        <dsp:cNvPr id="0" name=""/>
        <dsp:cNvSpPr/>
      </dsp:nvSpPr>
      <dsp:spPr bwMode="auto">
        <a:xfrm rot="9000000">
          <a:off x="2247890" y="2310052"/>
          <a:ext cx="327633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27633" y="16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500" kern="1200"/>
        </a:p>
      </dsp:txBody>
      <dsp:txXfrm rot="10800000">
        <a:off x="2403516" y="2318038"/>
        <a:ext cx="16381" cy="16381"/>
      </dsp:txXfrm>
    </dsp:sp>
    <dsp:sp modelId="{7F6F3DB8-5A23-4A48-8AF1-BD246C70B11F}">
      <dsp:nvSpPr>
        <dsp:cNvPr id="0" name=""/>
        <dsp:cNvSpPr/>
      </dsp:nvSpPr>
      <dsp:spPr bwMode="auto">
        <a:xfrm>
          <a:off x="1255493" y="2136344"/>
          <a:ext cx="1087170" cy="108717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400" kern="1200"/>
            <a:t>Работо-датель </a:t>
          </a:r>
        </a:p>
      </dsp:txBody>
      <dsp:txXfrm>
        <a:off x="1414705" y="2295556"/>
        <a:ext cx="768746" cy="768746"/>
      </dsp:txXfrm>
    </dsp:sp>
    <dsp:sp modelId="{AF123544-B280-4D4A-97B0-8BFE4DD77BAE}">
      <dsp:nvSpPr>
        <dsp:cNvPr id="0" name=""/>
        <dsp:cNvSpPr/>
      </dsp:nvSpPr>
      <dsp:spPr bwMode="auto">
        <a:xfrm rot="12600000">
          <a:off x="2247890" y="1602650"/>
          <a:ext cx="327633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27633" y="16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endParaRPr lang="ru-RU" sz="500" kern="1200"/>
        </a:p>
      </dsp:txBody>
      <dsp:txXfrm rot="10800000">
        <a:off x="2403516" y="1610636"/>
        <a:ext cx="16381" cy="16381"/>
      </dsp:txXfrm>
    </dsp:sp>
    <dsp:sp modelId="{59DA6CAC-0B00-4081-80EB-D931AFC92D68}">
      <dsp:nvSpPr>
        <dsp:cNvPr id="0" name=""/>
        <dsp:cNvSpPr/>
      </dsp:nvSpPr>
      <dsp:spPr bwMode="auto">
        <a:xfrm>
          <a:off x="1255493" y="721540"/>
          <a:ext cx="1087170" cy="1087170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400" kern="1200" dirty="0"/>
            <a:t>Другие пациенты</a:t>
          </a:r>
        </a:p>
      </dsp:txBody>
      <dsp:txXfrm>
        <a:off x="1414705" y="880752"/>
        <a:ext cx="768746" cy="768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8FA44-A853-45FC-8CFF-E931D2F1947A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EA8B0-FDD0-424D-A0B7-5317B2BD78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6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56782F4-7145-5109-AB94-4C9D9DC67AA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F042E72-E18A-B024-BF1C-5AACA8830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E6A0C1E9-1844-7C6C-061C-31DC7D11869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201C996E-2A09-459F-8CDE-8E5C7F6603E1}" type="slidenum">
              <a:rPr lang="en-US" altLang="ru-RU"/>
              <a:pPr eaLnBrk="1" hangingPunct="1"/>
              <a:t>3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B337CEB2-B75F-794A-0064-BC19540BB45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EC526418-408B-886C-3976-893F90C94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4BC8379E-357B-6C4C-4F35-BF32132E78F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A7A9890B-0AE9-45D5-B981-153E2BA88BE8}" type="slidenum">
              <a:rPr lang="en-US" altLang="ru-RU"/>
              <a:pPr eaLnBrk="1" hangingPunct="1"/>
              <a:t>4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BD535415-CE0E-37DF-2108-76AF75166B6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D3000BAB-4B7A-4E09-C9FB-8DAFB644C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49B473A6-690F-7CCA-EE1A-106E2EB74C2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B4276079-DA0B-4FB0-8D6B-8F909214470B}" type="slidenum">
              <a:rPr lang="en-US" altLang="ru-RU"/>
              <a:pPr eaLnBrk="1" hangingPunct="1"/>
              <a:t>5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3F5EE4EA-5FBC-8D4F-7315-DC0AF4031EA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FFDE8918-C471-1EEE-1805-61F5533A7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53947259-88DD-9CC6-71AC-9F101EAE908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594DDC79-6D25-46CF-A492-C318EBA37EEE}" type="slidenum">
              <a:rPr lang="en-US" altLang="ru-RU"/>
              <a:pPr eaLnBrk="1" hangingPunct="1"/>
              <a:t>6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77CB76E7-EED0-90ED-A6A1-9D543B559F9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79C7F2B8-86C7-7F5D-9A19-D6A90485F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804F0CC9-7220-E753-667F-2E9C2834DD4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ACD2DEE3-A1F7-449F-A8FA-AD1E566C26D6}" type="slidenum">
              <a:rPr lang="en-US" altLang="ru-RU"/>
              <a:pPr eaLnBrk="1" hangingPunct="1"/>
              <a:t>7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028CB533-69EB-293A-E23D-17F44831953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51E3908C-6B0B-1766-C690-B21A8E19D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FF89FB55-9207-F3C0-C924-8FD9D02E493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A413912C-EED3-4EFE-89A2-1FC314C9F6DC}" type="slidenum">
              <a:rPr lang="en-US" altLang="ru-RU"/>
              <a:pPr eaLnBrk="1" hangingPunct="1"/>
              <a:t>8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2224C075-8144-9DAF-BBE8-14E968C9372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EA9990C7-5761-AE19-812E-4E3775C0D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122A088D-FA93-1C78-2DEE-CA493D483C0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55E06CDE-66D7-45F0-B096-6E9384F4973F}" type="slidenum">
              <a:rPr lang="en-US" altLang="ru-RU"/>
              <a:pPr eaLnBrk="1" hangingPunct="1"/>
              <a:t>9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426D8057-04F6-BBAE-CA86-B2DE61CA797F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443F2A01-0944-D7E5-0310-0B9FAC172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0D42125B-A976-19E8-A185-69D74B8FC543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EC7ADCFE-6912-4327-97E9-D4A18AA8076F}" type="slidenum">
              <a:rPr lang="en-US" altLang="ru-RU"/>
              <a:pPr eaLnBrk="1" hangingPunct="1"/>
              <a:t>10</a:t>
            </a:fld>
            <a:endParaRPr lang="en-US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E7D29AB3-7C5C-1311-3064-3C0EDCEC8DE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2128593025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F1766578-B7F7-BF9E-187B-2570684FA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-2128593746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ru-RU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C482D068-3AA0-6256-F135-0D01DE5C776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C846B8B6-6E96-465E-85F9-118CD8320CCF}" type="slidenum">
              <a:rPr lang="en-US" altLang="ru-RU"/>
              <a:pPr eaLnBrk="1" hangingPunct="1"/>
              <a:t>11</a:t>
            </a:fld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2" y="2130428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3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6903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695" y="1600203"/>
            <a:ext cx="72105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413" y="1600203"/>
            <a:ext cx="72126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3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4067" y="274641"/>
            <a:ext cx="3655008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694" y="274641"/>
            <a:ext cx="10768198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C9E9BE0-C143-B0AD-16F2-1AE2A4759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C31F56D5-F588-A093-043B-712D7013A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0E2C5A62-8C48-8A20-A6EE-7AFD1F30F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015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F456756-CF5D-61D2-CAD7-A94DC361E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3787C5C6-BFB4-E6DC-7C67-19B28134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89DF0103-804A-C5C0-752E-FBBCF72E7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958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F36B103-7A54-C511-BD73-039DFD451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CCB20F05-8099-B8EF-B67E-B7D802001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ED26804B-527D-2E11-14CF-BAECEABA2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24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348E455-F14C-78B3-D43A-582736593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103D91B4-843B-F19F-6088-C550CF1DF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1947A71F-9494-4171-B04C-1D618A653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8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93D5CCF-6A6F-ACD8-DC96-98C600E7C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E05B2322-DD93-E570-7093-075DBA4D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08B82B72-2694-32A2-FF35-89AD76172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172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D534931C-B153-947F-0774-563C62CD4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771EF2ED-E6B8-4C25-B92C-AC82559C5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08588A59-D502-7447-85EA-F7A2CD744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401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8B4A42D-B15F-7CC9-F0D2-884F08154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3FB60210-546D-1FBF-50E8-785F71821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A8EB3996-B50B-54FE-C04A-D1E7F53BF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352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67C6D95-CF23-4987-5FAA-499DE61AE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7C8F5E29-B22E-B196-9A85-A153BD19E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0F85DC37-9712-DE28-9B95-8BB09BB0D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607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D91083B-063A-F5B6-90D9-015486E1C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706F6D9-4352-FAF3-5656-46FBCB3EF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rgbClr val="FFFFF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4" name="Image 1" descr="preencoded.png">
            <a:hlinkClick r:id="rId3"/>
            <a:extLst>
              <a:ext uri="{FF2B5EF4-FFF2-40B4-BE49-F238E27FC236}">
                <a16:creationId xmlns:a16="http://schemas.microsoft.com/office/drawing/2014/main" id="{96F92A5E-B91F-9A49-CEE2-3359AB184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57" y="6458480"/>
            <a:ext cx="1435178" cy="34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9687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463B11-5050-46ED-97CA-3198DE93F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C88F01-6D71-4B2C-A89E-2C12DC03D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81E095-3AF2-4C92-8680-48E085D8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B36A9B-B09D-4052-AA44-87EDAADF6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CD67E6-F9C9-4384-BA78-E9082C412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79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8A675-8D44-42B4-8FB1-2593B181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D3A62D-B7FC-41E7-B214-E8FDAF01D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C49180-EAF6-4456-A70D-164EAC07A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2821F5-A83F-4878-A40C-65690C10F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815E5-56BE-46A2-859F-2CD3156B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4140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4BDF-1943-43FD-9D84-E9A95EAE3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AC057D-F978-4784-A927-0EBBB66A8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3EADDB-68E9-412C-A11C-893023636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F3F2FA-8C2A-4266-B764-BA4E8645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6401AA-7430-4F0B-BA01-C74C58EF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646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F2508-9A31-46D5-AD82-AF008D76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4704C8-A61D-4D22-B2E3-0F3BAAC31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31F6D5-B458-4870-A9A7-A97614377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B5EB8C-EC5B-43D6-BDA6-80C6A6D67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D4C365-4105-4669-8B8F-7F6303CA3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38297C-81AA-40A9-BBC2-FA9CDE45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247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9E5E-113F-40E2-996A-FBD5843B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D5B942-E56C-4FEE-9477-30B8767F0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816B4F-F978-4B17-A7B5-445530821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EC89B5-1383-4839-8814-44CCA59FC2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959F46-E176-4376-A65B-7C2D50CD9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44DE53B-4315-4F4E-8D30-9A634B962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BEDB04-8B75-415D-9AC2-4FEFF5FD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51E9AC-9CD8-495A-8550-E57A4CA8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48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41559-7BF0-4194-B4AB-D430D5E5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A6D637-D4CA-44DC-A969-D04C4E61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A621D3-6F90-49DC-99B0-CD03CA20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197F3E2-918C-47D2-ADC4-5F441D7C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2437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D94E91-FC22-4E87-9BE1-3C8FD613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C333592-7DCC-4766-81F4-3B637B8B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B9A814-165C-4E74-895F-68C500E8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719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31DB-0429-45DB-BF3A-24F5B2C53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11DAD-C0D5-4F28-B392-C15C0C4ED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595EE1-6371-4E2A-B37B-E82B37097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25E500-E685-447D-BD23-7F1A7EABE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E58E8C-712D-4953-9E16-0440A4C49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3322D1-5BB8-4598-973F-DE949FCE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073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BABF3E-5B9C-468B-AE03-E6EF36569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D78792C-A0EE-4979-965B-F5CC2619D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43656A-91A5-4093-8FE1-D2030005E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D79F40-AA66-4F56-8428-4161A7FEE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7ABA68-F8B7-4247-B160-8BE11966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234ACB-D9C3-42E1-8609-903248EB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0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5554C-D182-45AD-A072-F703A744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F37768-EA03-40CB-811E-0B12AC004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1DB715-126C-4520-8572-000063D81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D46E20-32C9-4FFA-B11A-342068A8B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A74442-6B15-4D64-A5BA-87C16810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274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8C11FA-578C-4045-BEE5-DDC1FF10D0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3DD900-ECFA-47BD-A18B-EC4C28856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686BA6-B7F4-486C-8BBE-6FACD9D56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FCF0BD-4C3D-4CF6-9620-75599ED2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625151-AD23-4444-A64E-EC7569F9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8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203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6353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46D89-053A-43FF-AD0B-B86CF119903B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9" y="6356353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6353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6B715-F594-4894-8766-708B94A85A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15ABC-427C-4337-9E76-68E28817D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5A47F5-6599-4356-BD57-861EC3CDB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7F944D-E8E2-4E60-A4CA-202CCEAB4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0B248-792C-460D-AE59-20AFC2927F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9CA32-49A3-4C00-BDE8-E30C42978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7EFFB-8867-4094-846D-2FB6974C9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04614-7500-4ECF-9D76-E7D0A2013D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86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18.png"/><Relationship Id="rId5" Type="http://schemas.openxmlformats.org/officeDocument/2006/relationships/image" Target="../media/image27.png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48E311-B1CB-A502-364F-720DB3B0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7" y="2708920"/>
            <a:ext cx="8279203" cy="1368152"/>
          </a:xfrm>
        </p:spPr>
        <p:txBody>
          <a:bodyPr>
            <a:normAutofit fontScale="90000"/>
          </a:bodyPr>
          <a:lstStyle/>
          <a:p>
            <a:br>
              <a:rPr lang="ru-RU" sz="3100" dirty="0">
                <a:solidFill>
                  <a:srgbClr val="1A65A3"/>
                </a:solidFill>
              </a:rPr>
            </a:br>
            <a:r>
              <a:rPr lang="ru-RU" sz="4000" b="1" dirty="0">
                <a:solidFill>
                  <a:srgbClr val="1A65A3"/>
                </a:solidFill>
              </a:rPr>
              <a:t>Основы здорового образа жизни.</a:t>
            </a:r>
            <a:br>
              <a:rPr lang="ru-RU" sz="4000" b="1" dirty="0">
                <a:solidFill>
                  <a:srgbClr val="1A65A3"/>
                </a:solidFill>
              </a:rPr>
            </a:br>
            <a:r>
              <a:rPr lang="ru-RU" sz="4000" b="1" dirty="0">
                <a:solidFill>
                  <a:srgbClr val="1A65A3"/>
                </a:solidFill>
              </a:rPr>
              <a:t>Ответственный пациент. Кто он?</a:t>
            </a:r>
            <a:br>
              <a:rPr lang="ru-RU" sz="3100" b="1" dirty="0">
                <a:solidFill>
                  <a:srgbClr val="1A65A3"/>
                </a:solidFill>
              </a:rPr>
            </a:br>
            <a:br>
              <a:rPr lang="ru-RU" sz="3100" dirty="0"/>
            </a:b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147E7B-B15F-82C5-32C4-542413B23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74" y="4077072"/>
            <a:ext cx="10971372" cy="2232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  (в рамках реализации проекта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«ЗОЖ в Профсоюзе. Школа здоровья»)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9A5E595-27D6-5A86-6AE5-9C5B36657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89" y="340496"/>
            <a:ext cx="2275328" cy="107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4977416-335A-83F1-05AD-57996009F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5699" y="294682"/>
            <a:ext cx="1071091" cy="1072281"/>
          </a:xfrm>
          <a:prstGeom prst="rect">
            <a:avLst/>
          </a:prstGeom>
          <a:noFill/>
        </p:spPr>
      </p:pic>
      <p:pic>
        <p:nvPicPr>
          <p:cNvPr id="6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D20775F5-23D9-66A3-7F41-77630332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887" y="5882234"/>
            <a:ext cx="5171498" cy="864000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2700C8-2F25-9703-F0B0-ADBB10059A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34" y="111766"/>
            <a:ext cx="1545339" cy="19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00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A505D-11DC-E589-87F9-A40C1BED2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09521" y="228919"/>
            <a:ext cx="10971372" cy="45719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 </a:t>
            </a:r>
            <a:br>
              <a:rPr lang="ru-RU" sz="2800" dirty="0"/>
            </a:br>
            <a:br>
              <a:rPr lang="ru-RU" sz="2800" dirty="0"/>
            </a:br>
            <a:br>
              <a:rPr lang="ru-RU" sz="2700" dirty="0"/>
            </a:b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6E5363-F47F-19C9-19EF-63EA19E36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70" y="2541675"/>
            <a:ext cx="11143460" cy="333559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    </a:t>
            </a:r>
            <a:r>
              <a:rPr lang="ru-RU" sz="2400" dirty="0"/>
              <a:t>Краснодарская краевая организация Общероссийского Профсоюза </a:t>
            </a:r>
            <a:br>
              <a:rPr lang="ru-RU" sz="2400" dirty="0"/>
            </a:br>
            <a:r>
              <a:rPr lang="ru-RU" sz="2400" dirty="0"/>
              <a:t>образования в своей работе уделяет особое внимание созданию в образовательной среде здоровьесберегающих и </a:t>
            </a:r>
            <a:r>
              <a:rPr lang="ru-RU" sz="2400" dirty="0" err="1"/>
              <a:t>здоровьеформирующих</a:t>
            </a:r>
            <a:r>
              <a:rPr lang="ru-RU" sz="2400" dirty="0"/>
              <a:t> условий, направленных на сохранение и укрепление здоровья, повышение работоспособности и творческой активности членов Профсоюза, работников отрасли образования края,  способствующих улучшению качества жизни и системы образования региона в целом. </a:t>
            </a:r>
          </a:p>
        </p:txBody>
      </p:sp>
    </p:spTree>
    <p:extLst>
      <p:ext uri="{BB962C8B-B14F-4D97-AF65-F5344CB8AC3E}">
        <p14:creationId xmlns:p14="http://schemas.microsoft.com/office/powerpoint/2010/main" val="234344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0" descr="preencoded.png">
            <a:extLst>
              <a:ext uri="{FF2B5EF4-FFF2-40B4-BE49-F238E27FC236}">
                <a16:creationId xmlns:a16="http://schemas.microsoft.com/office/drawing/2014/main" id="{E73970FB-6897-A306-F3E8-F92C273B6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"/>
            <a:ext cx="4571405" cy="685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0">
            <a:extLst>
              <a:ext uri="{FF2B5EF4-FFF2-40B4-BE49-F238E27FC236}">
                <a16:creationId xmlns:a16="http://schemas.microsoft.com/office/drawing/2014/main" id="{2E017BA7-F8B7-9E00-3ED6-BD1363CFF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814" y="1059965"/>
            <a:ext cx="6025101" cy="5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4583"/>
              </a:lnSpc>
            </a:pPr>
            <a:r>
              <a:rPr lang="en-US" altLang="ru-RU" sz="3666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Масштабы исследования</a:t>
            </a:r>
            <a:endParaRPr lang="en-US" altLang="ru-RU" sz="3666"/>
          </a:p>
        </p:txBody>
      </p:sp>
      <p:sp>
        <p:nvSpPr>
          <p:cNvPr id="13316" name="Text 1">
            <a:extLst>
              <a:ext uri="{FF2B5EF4-FFF2-40B4-BE49-F238E27FC236}">
                <a16:creationId xmlns:a16="http://schemas.microsoft.com/office/drawing/2014/main" id="{670FD599-9AC2-60FE-6E54-B92C44B2E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814" y="2045410"/>
            <a:ext cx="1907397" cy="65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166"/>
              </a:lnSpc>
            </a:pPr>
            <a:r>
              <a:rPr lang="en-US" altLang="ru-RU" sz="5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19661</a:t>
            </a:r>
            <a:endParaRPr lang="en-US" altLang="ru-RU" sz="5166"/>
          </a:p>
        </p:txBody>
      </p:sp>
      <p:sp>
        <p:nvSpPr>
          <p:cNvPr id="13317" name="Text 2">
            <a:extLst>
              <a:ext uri="{FF2B5EF4-FFF2-40B4-BE49-F238E27FC236}">
                <a16:creationId xmlns:a16="http://schemas.microsoft.com/office/drawing/2014/main" id="{25EDFEE6-BC70-B6AD-57AF-0B5E39F89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814" y="2952813"/>
            <a:ext cx="1907397" cy="58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Участников опроса</a:t>
            </a:r>
            <a:endParaRPr lang="en-US" altLang="ru-RU" sz="1833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C7EACBB-112E-3005-4CEB-4F75D8767C30}"/>
              </a:ext>
            </a:extLst>
          </p:cNvPr>
          <p:cNvSpPr/>
          <p:nvPr/>
        </p:nvSpPr>
        <p:spPr>
          <a:xfrm>
            <a:off x="5269814" y="3659158"/>
            <a:ext cx="1907397" cy="957667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15,5% от общего количества членов Профсоюза</a:t>
            </a:r>
            <a:endParaRPr lang="en-US" altLang="ru-RU" sz="1500"/>
          </a:p>
        </p:txBody>
      </p:sp>
      <p:sp>
        <p:nvSpPr>
          <p:cNvPr id="13319" name="Text 4">
            <a:extLst>
              <a:ext uri="{FF2B5EF4-FFF2-40B4-BE49-F238E27FC236}">
                <a16:creationId xmlns:a16="http://schemas.microsoft.com/office/drawing/2014/main" id="{AF94CE76-8082-5830-09E3-23DA9B752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211" y="2045410"/>
            <a:ext cx="1907397" cy="65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166"/>
              </a:lnSpc>
            </a:pPr>
            <a:r>
              <a:rPr lang="en-US" altLang="ru-RU" sz="5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44</a:t>
            </a:r>
            <a:endParaRPr lang="en-US" altLang="ru-RU" sz="5166"/>
          </a:p>
        </p:txBody>
      </p:sp>
      <p:sp>
        <p:nvSpPr>
          <p:cNvPr id="13320" name="Text 5">
            <a:extLst>
              <a:ext uri="{FF2B5EF4-FFF2-40B4-BE49-F238E27FC236}">
                <a16:creationId xmlns:a16="http://schemas.microsoft.com/office/drawing/2014/main" id="{A7E6D2A7-3DD3-D9ED-8F19-F1E049405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211" y="2952813"/>
            <a:ext cx="1907397" cy="58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Муниципальных образований</a:t>
            </a:r>
            <a:endParaRPr lang="en-US" altLang="ru-RU" sz="1833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CA45A2A-9B43-7808-DA3E-3331216EFE5B}"/>
              </a:ext>
            </a:extLst>
          </p:cNvPr>
          <p:cNvSpPr/>
          <p:nvPr/>
        </p:nvSpPr>
        <p:spPr>
          <a:xfrm>
            <a:off x="7427211" y="3659158"/>
            <a:ext cx="1907397" cy="637563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Охвачены все регионы края</a:t>
            </a:r>
            <a:endParaRPr lang="en-US" altLang="ru-RU" sz="1500"/>
          </a:p>
        </p:txBody>
      </p:sp>
      <p:sp>
        <p:nvSpPr>
          <p:cNvPr id="13322" name="Text 7">
            <a:extLst>
              <a:ext uri="{FF2B5EF4-FFF2-40B4-BE49-F238E27FC236}">
                <a16:creationId xmlns:a16="http://schemas.microsoft.com/office/drawing/2014/main" id="{E618AB64-32AB-7CC3-946E-843551631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4606" y="2045410"/>
            <a:ext cx="1907397" cy="65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5166"/>
              </a:lnSpc>
            </a:pPr>
            <a:r>
              <a:rPr lang="en-US" altLang="ru-RU" sz="5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95.2%</a:t>
            </a:r>
            <a:endParaRPr lang="en-US" altLang="ru-RU" sz="5166"/>
          </a:p>
        </p:txBody>
      </p:sp>
      <p:sp>
        <p:nvSpPr>
          <p:cNvPr id="13323" name="Text 8">
            <a:extLst>
              <a:ext uri="{FF2B5EF4-FFF2-40B4-BE49-F238E27FC236}">
                <a16:creationId xmlns:a16="http://schemas.microsoft.com/office/drawing/2014/main" id="{971E029F-AF76-9E4D-A05A-CA7E3A846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4606" y="2952813"/>
            <a:ext cx="1907397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Женщины</a:t>
            </a:r>
            <a:endParaRPr lang="en-US" altLang="ru-RU" sz="1833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96013129-9C0F-782F-0181-013B538FB1A9}"/>
              </a:ext>
            </a:extLst>
          </p:cNvPr>
          <p:cNvSpPr/>
          <p:nvPr/>
        </p:nvSpPr>
        <p:spPr>
          <a:xfrm>
            <a:off x="9584606" y="3365508"/>
            <a:ext cx="1907397" cy="318782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4,8% мужчины</a:t>
            </a:r>
            <a:endParaRPr lang="en-US" altLang="ru-RU" sz="15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DE9396A-3A7B-550A-887E-264CB88032F4}"/>
              </a:ext>
            </a:extLst>
          </p:cNvPr>
          <p:cNvSpPr/>
          <p:nvPr/>
        </p:nvSpPr>
        <p:spPr>
          <a:xfrm>
            <a:off x="5269813" y="4840369"/>
            <a:ext cx="6222190" cy="957667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Средний возраст участников: 48 лет. От 19 до 73 лет. Педагогический стаж: до 5 лет – 23,6%, от 6 до 10 лет – 15,4%, от 11 до 25 лет – 30,5%, более 25 лет – 30,5%.</a:t>
            </a:r>
            <a:endParaRPr lang="en-US" altLang="ru-RU" sz="150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2CBD60-1F15-590D-AAC8-F49FD9E3E7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879" y="194737"/>
            <a:ext cx="772072" cy="9746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BA81D2A-D92D-8C26-E3A0-9F7F87FC15B0}"/>
              </a:ext>
            </a:extLst>
          </p:cNvPr>
          <p:cNvSpPr/>
          <p:nvPr/>
        </p:nvSpPr>
        <p:spPr>
          <a:xfrm>
            <a:off x="687827" y="549386"/>
            <a:ext cx="6568749" cy="578039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4541"/>
              </a:lnSpc>
            </a:pPr>
            <a:r>
              <a:rPr lang="en-US" altLang="ru-RU" sz="358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Оценка состояния здоровья</a:t>
            </a:r>
            <a:endParaRPr lang="en-US" altLang="ru-RU" sz="3583"/>
          </a:p>
        </p:txBody>
      </p:sp>
      <p:sp>
        <p:nvSpPr>
          <p:cNvPr id="15363" name="Text 1">
            <a:extLst>
              <a:ext uri="{FF2B5EF4-FFF2-40B4-BE49-F238E27FC236}">
                <a16:creationId xmlns:a16="http://schemas.microsoft.com/office/drawing/2014/main" id="{C41FD30D-5067-5A8B-96E2-F7B2CF09C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052" y="2790115"/>
            <a:ext cx="2415331" cy="4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833"/>
              </a:lnSpc>
            </a:pPr>
            <a:r>
              <a:rPr lang="en-US" altLang="ru-RU" sz="3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54.6%</a:t>
            </a:r>
            <a:endParaRPr lang="en-US" altLang="ru-RU" sz="3833"/>
          </a:p>
        </p:txBody>
      </p:sp>
      <p:pic>
        <p:nvPicPr>
          <p:cNvPr id="15364" name="Image 0" descr="preencoded.png">
            <a:extLst>
              <a:ext uri="{FF2B5EF4-FFF2-40B4-BE49-F238E27FC236}">
                <a16:creationId xmlns:a16="http://schemas.microsoft.com/office/drawing/2014/main" id="{E0A16DC8-9602-C37A-B66F-73A659088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03" y="1562608"/>
            <a:ext cx="2945752" cy="294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C028E5F7-08A9-BB63-9C13-CE71FF0209FA}"/>
              </a:ext>
            </a:extLst>
          </p:cNvPr>
          <p:cNvSpPr/>
          <p:nvPr/>
        </p:nvSpPr>
        <p:spPr>
          <a:xfrm>
            <a:off x="1179888" y="4750422"/>
            <a:ext cx="2457659" cy="2896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250"/>
              </a:lnSpc>
            </a:pPr>
            <a:r>
              <a:rPr lang="en-US" altLang="ru-RU" sz="17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Удовлетворительное</a:t>
            </a:r>
            <a:endParaRPr lang="en-US" altLang="ru-RU" sz="175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7440C65-5518-D59C-FB56-E3A4F763F073}"/>
              </a:ext>
            </a:extLst>
          </p:cNvPr>
          <p:cNvSpPr/>
          <p:nvPr/>
        </p:nvSpPr>
        <p:spPr>
          <a:xfrm>
            <a:off x="687827" y="5155182"/>
            <a:ext cx="3443104" cy="312168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416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В пределах нормы</a:t>
            </a:r>
            <a:endParaRPr lang="en-US" altLang="ru-RU" sz="1500"/>
          </a:p>
        </p:txBody>
      </p:sp>
      <p:sp>
        <p:nvSpPr>
          <p:cNvPr id="15367" name="Text 4">
            <a:extLst>
              <a:ext uri="{FF2B5EF4-FFF2-40B4-BE49-F238E27FC236}">
                <a16:creationId xmlns:a16="http://schemas.microsoft.com/office/drawing/2014/main" id="{B0198654-1F03-FD26-9F30-351509160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541" y="2790115"/>
            <a:ext cx="2415331" cy="4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833"/>
              </a:lnSpc>
            </a:pPr>
            <a:r>
              <a:rPr lang="en-US" altLang="ru-RU" sz="3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32.9%</a:t>
            </a:r>
            <a:endParaRPr lang="en-US" altLang="ru-RU" sz="3833"/>
          </a:p>
        </p:txBody>
      </p:sp>
      <p:pic>
        <p:nvPicPr>
          <p:cNvPr id="15368" name="Image 1" descr="preencoded.png">
            <a:extLst>
              <a:ext uri="{FF2B5EF4-FFF2-40B4-BE49-F238E27FC236}">
                <a16:creationId xmlns:a16="http://schemas.microsoft.com/office/drawing/2014/main" id="{627249ED-BFCE-5443-13FB-1C8EC2D68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992" y="1562608"/>
            <a:ext cx="2944429" cy="294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72758E01-FECC-C383-EA92-E2D8514D404D}"/>
              </a:ext>
            </a:extLst>
          </p:cNvPr>
          <p:cNvSpPr/>
          <p:nvPr/>
        </p:nvSpPr>
        <p:spPr>
          <a:xfrm>
            <a:off x="4940451" y="4750422"/>
            <a:ext cx="2309512" cy="2896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250"/>
              </a:lnSpc>
            </a:pPr>
            <a:r>
              <a:rPr lang="en-US" altLang="ru-RU" sz="17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Хорошее</a:t>
            </a:r>
            <a:endParaRPr lang="en-US" altLang="ru-RU" sz="175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518D122-F27B-3785-949E-A3DE196E347C}"/>
              </a:ext>
            </a:extLst>
          </p:cNvPr>
          <p:cNvSpPr/>
          <p:nvPr/>
        </p:nvSpPr>
        <p:spPr>
          <a:xfrm>
            <a:off x="4372993" y="5155182"/>
            <a:ext cx="3444426" cy="312168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416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Регулярно обследуются</a:t>
            </a:r>
            <a:endParaRPr lang="en-US" altLang="ru-RU" sz="1500"/>
          </a:p>
        </p:txBody>
      </p:sp>
      <p:sp>
        <p:nvSpPr>
          <p:cNvPr id="15371" name="Text 7">
            <a:extLst>
              <a:ext uri="{FF2B5EF4-FFF2-40B4-BE49-F238E27FC236}">
                <a16:creationId xmlns:a16="http://schemas.microsoft.com/office/drawing/2014/main" id="{23D3F73C-E131-49FC-1845-65BBC6A60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707" y="2790115"/>
            <a:ext cx="2415331" cy="4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3833"/>
              </a:lnSpc>
            </a:pPr>
            <a:r>
              <a:rPr lang="en-US" altLang="ru-RU" sz="3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7.2%</a:t>
            </a:r>
            <a:endParaRPr lang="en-US" altLang="ru-RU" sz="3833"/>
          </a:p>
        </p:txBody>
      </p:sp>
      <p:pic>
        <p:nvPicPr>
          <p:cNvPr id="15372" name="Image 2" descr="preencoded.png">
            <a:extLst>
              <a:ext uri="{FF2B5EF4-FFF2-40B4-BE49-F238E27FC236}">
                <a16:creationId xmlns:a16="http://schemas.microsoft.com/office/drawing/2014/main" id="{E06EE190-40ED-C47F-E481-6676212A3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158" y="1562608"/>
            <a:ext cx="2945751" cy="294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8">
            <a:extLst>
              <a:ext uri="{FF2B5EF4-FFF2-40B4-BE49-F238E27FC236}">
                <a16:creationId xmlns:a16="http://schemas.microsoft.com/office/drawing/2014/main" id="{6AA22508-62D0-0730-2B82-7B4CCB4E9C15}"/>
              </a:ext>
            </a:extLst>
          </p:cNvPr>
          <p:cNvSpPr/>
          <p:nvPr/>
        </p:nvSpPr>
        <p:spPr>
          <a:xfrm>
            <a:off x="8625617" y="4750422"/>
            <a:ext cx="2310834" cy="2896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250"/>
              </a:lnSpc>
            </a:pPr>
            <a:r>
              <a:rPr lang="en-US" altLang="ru-RU" sz="17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Отличное</a:t>
            </a:r>
            <a:endParaRPr lang="en-US" altLang="ru-RU" sz="175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24E9F637-3CEC-DC86-D7AD-297BA72E9627}"/>
              </a:ext>
            </a:extLst>
          </p:cNvPr>
          <p:cNvSpPr/>
          <p:nvPr/>
        </p:nvSpPr>
        <p:spPr>
          <a:xfrm>
            <a:off x="8059482" y="5155182"/>
            <a:ext cx="3443103" cy="312168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416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Следят за показателями</a:t>
            </a:r>
            <a:endParaRPr lang="en-US" altLang="ru-RU" sz="150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F77835AE-226D-296B-4508-6F0F69BBADA6}"/>
              </a:ext>
            </a:extLst>
          </p:cNvPr>
          <p:cNvSpPr/>
          <p:nvPr/>
        </p:nvSpPr>
        <p:spPr>
          <a:xfrm>
            <a:off x="687827" y="5684280"/>
            <a:ext cx="10814758" cy="623012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416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5,3% затруднились ответить, так как давно не обследовались. Показатель снизился на 1,7% по сравнению с опросом 2024 года.</a:t>
            </a:r>
            <a:endParaRPr lang="en-US" altLang="ru-RU" sz="150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C55017-3CD1-5AC7-E698-A47CD1A2CD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555" y="366160"/>
            <a:ext cx="886160" cy="11186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0233042-E1CB-D9C5-013C-1A127152983B}"/>
              </a:ext>
            </a:extLst>
          </p:cNvPr>
          <p:cNvSpPr/>
          <p:nvPr/>
        </p:nvSpPr>
        <p:spPr>
          <a:xfrm>
            <a:off x="687827" y="540126"/>
            <a:ext cx="7679854" cy="578040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4541"/>
              </a:lnSpc>
            </a:pPr>
            <a:r>
              <a:rPr lang="en-US" altLang="ru-RU" sz="358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Влияние профессии на здоровье</a:t>
            </a:r>
            <a:endParaRPr lang="en-US" altLang="ru-RU" sz="3583"/>
          </a:p>
        </p:txBody>
      </p:sp>
      <p:sp>
        <p:nvSpPr>
          <p:cNvPr id="17411" name="Text 1">
            <a:extLst>
              <a:ext uri="{FF2B5EF4-FFF2-40B4-BE49-F238E27FC236}">
                <a16:creationId xmlns:a16="http://schemas.microsoft.com/office/drawing/2014/main" id="{372340E8-1F35-BA89-4D50-82A36FB25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27" y="1840385"/>
            <a:ext cx="3476172" cy="346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708"/>
              </a:lnSpc>
            </a:pPr>
            <a:r>
              <a:rPr lang="en-US" altLang="ru-RU" sz="2166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Негативное воздействие</a:t>
            </a:r>
            <a:endParaRPr lang="en-US" altLang="ru-RU" sz="2166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D07660-3C2D-8C61-3BC3-495AD4A9AC67}"/>
              </a:ext>
            </a:extLst>
          </p:cNvPr>
          <p:cNvSpPr/>
          <p:nvPr/>
        </p:nvSpPr>
        <p:spPr>
          <a:xfrm>
            <a:off x="687827" y="2380064"/>
            <a:ext cx="6862398" cy="623012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416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73% уверены, что профессия оказывает негативное влияние на здоровье. Показатель увеличился на 21,3% по сравнению с 2024 годом.</a:t>
            </a:r>
            <a:endParaRPr lang="en-US" altLang="ru-RU" sz="15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74974CD-2A55-DCDB-9A49-63FE5D699223}"/>
              </a:ext>
            </a:extLst>
          </p:cNvPr>
          <p:cNvSpPr/>
          <p:nvPr/>
        </p:nvSpPr>
        <p:spPr>
          <a:xfrm>
            <a:off x="687827" y="3177679"/>
            <a:ext cx="6862398" cy="1068777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416"/>
              </a:lnSpc>
              <a:buSzPct val="100000"/>
              <a:buFontTx/>
              <a:buChar char="•"/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35% отметили отрицательное влияние на нервную систему</a:t>
            </a:r>
            <a:endParaRPr lang="en-US" altLang="ru-RU" sz="1500"/>
          </a:p>
          <a:p>
            <a:pPr>
              <a:lnSpc>
                <a:spcPts val="2416"/>
              </a:lnSpc>
              <a:buSzPct val="100000"/>
              <a:buFontTx/>
              <a:buChar char="•"/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23% назвали ухудшение зрения</a:t>
            </a:r>
            <a:endParaRPr lang="en-US" altLang="ru-RU" sz="1500"/>
          </a:p>
          <a:p>
            <a:pPr>
              <a:lnSpc>
                <a:spcPts val="2416"/>
              </a:lnSpc>
              <a:buSzPct val="100000"/>
              <a:buFontTx/>
              <a:buChar char="•"/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47% любят работу и считают её призванием</a:t>
            </a:r>
            <a:endParaRPr lang="en-US" altLang="ru-RU" sz="1500"/>
          </a:p>
        </p:txBody>
      </p:sp>
      <p:sp>
        <p:nvSpPr>
          <p:cNvPr id="17414" name="Text 4">
            <a:extLst>
              <a:ext uri="{FF2B5EF4-FFF2-40B4-BE49-F238E27FC236}">
                <a16:creationId xmlns:a16="http://schemas.microsoft.com/office/drawing/2014/main" id="{4B8131FC-B3D1-D2EE-06A1-15DBE92DA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27" y="4440900"/>
            <a:ext cx="5328014" cy="34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708"/>
              </a:lnSpc>
            </a:pPr>
            <a:r>
              <a:rPr lang="en-US" altLang="ru-RU" sz="2166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Стресс и эмоциональное напряжение</a:t>
            </a:r>
            <a:endParaRPr lang="en-US" altLang="ru-RU" sz="2166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744AFCB-99EB-12AD-FFE6-0404B16854F9}"/>
              </a:ext>
            </a:extLst>
          </p:cNvPr>
          <p:cNvSpPr/>
          <p:nvPr/>
        </p:nvSpPr>
        <p:spPr>
          <a:xfrm>
            <a:off x="687827" y="4980580"/>
            <a:ext cx="6862398" cy="933858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416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17,4% постоянно испытывают стресс, 23,6% часто (несколько раз в неделю), 31,1% иногда (несколько раз в месяц). 4,5% находятся в состоянии хронического стресса.</a:t>
            </a:r>
            <a:endParaRPr lang="en-US" altLang="ru-RU" sz="1500"/>
          </a:p>
        </p:txBody>
      </p:sp>
      <p:sp>
        <p:nvSpPr>
          <p:cNvPr id="17416" name="Shape 6">
            <a:extLst>
              <a:ext uri="{FF2B5EF4-FFF2-40B4-BE49-F238E27FC236}">
                <a16:creationId xmlns:a16="http://schemas.microsoft.com/office/drawing/2014/main" id="{B2B0052D-9A85-6AE1-5804-4DC1C4240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4138" y="1407847"/>
            <a:ext cx="3756594" cy="4920609"/>
          </a:xfrm>
          <a:prstGeom prst="roundRect">
            <a:avLst>
              <a:gd name="adj" fmla="val 3764"/>
            </a:avLst>
          </a:prstGeom>
          <a:solidFill>
            <a:srgbClr val="BE49DF">
              <a:alpha val="9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17417" name="Image 0" descr="preencoded.png">
            <a:extLst>
              <a:ext uri="{FF2B5EF4-FFF2-40B4-BE49-F238E27FC236}">
                <a16:creationId xmlns:a16="http://schemas.microsoft.com/office/drawing/2014/main" id="{A582F848-7906-51BA-A4E6-E49FDD40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4" y="1624777"/>
            <a:ext cx="3365062" cy="448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9CFF5F-14CD-A24D-B526-4DCA1AB3E1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783" y="127233"/>
            <a:ext cx="785005" cy="990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0">
            <a:extLst>
              <a:ext uri="{FF2B5EF4-FFF2-40B4-BE49-F238E27FC236}">
                <a16:creationId xmlns:a16="http://schemas.microsoft.com/office/drawing/2014/main" id="{92D64B84-44E6-C058-2DFC-FE463F178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590391"/>
            <a:ext cx="10421904" cy="58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4583"/>
              </a:lnSpc>
            </a:pPr>
            <a:r>
              <a:rPr lang="en-US" altLang="ru-RU" sz="3666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Распространённые проблемы со здоровьем</a:t>
            </a:r>
            <a:endParaRPr lang="en-US" altLang="ru-RU" sz="3666"/>
          </a:p>
        </p:txBody>
      </p:sp>
      <p:sp>
        <p:nvSpPr>
          <p:cNvPr id="19459" name="Shape 1">
            <a:extLst>
              <a:ext uri="{FF2B5EF4-FFF2-40B4-BE49-F238E27FC236}">
                <a16:creationId xmlns:a16="http://schemas.microsoft.com/office/drawing/2014/main" id="{40149987-0961-78EA-9037-5B8242B24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1575836"/>
            <a:ext cx="5297592" cy="1142851"/>
          </a:xfrm>
          <a:prstGeom prst="roundRect">
            <a:avLst>
              <a:gd name="adj" fmla="val 7324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19460" name="Text 2">
            <a:extLst>
              <a:ext uri="{FF2B5EF4-FFF2-40B4-BE49-F238E27FC236}">
                <a16:creationId xmlns:a16="http://schemas.microsoft.com/office/drawing/2014/main" id="{0917D102-5630-3111-73BE-06CBBC5ED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35" y="1780861"/>
            <a:ext cx="2637552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Проблемы со зрением</a:t>
            </a:r>
            <a:endParaRPr lang="en-US" altLang="ru-RU" sz="1833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E9FFEF1-FBFF-21FD-894F-9442B9E434C5}"/>
              </a:ext>
            </a:extLst>
          </p:cNvPr>
          <p:cNvSpPr/>
          <p:nvPr/>
        </p:nvSpPr>
        <p:spPr>
          <a:xfrm>
            <a:off x="903435" y="2194880"/>
            <a:ext cx="4886218" cy="3187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49,8% — ухудшение, синдром сухого глаза</a:t>
            </a:r>
            <a:endParaRPr lang="en-US" altLang="ru-RU" sz="1500"/>
          </a:p>
        </p:txBody>
      </p:sp>
      <p:sp>
        <p:nvSpPr>
          <p:cNvPr id="19462" name="Shape 4">
            <a:extLst>
              <a:ext uri="{FF2B5EF4-FFF2-40B4-BE49-F238E27FC236}">
                <a16:creationId xmlns:a16="http://schemas.microsoft.com/office/drawing/2014/main" id="{175A4C22-1F77-7B42-2C3E-F641C25EB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13" y="1575836"/>
            <a:ext cx="5297591" cy="1142851"/>
          </a:xfrm>
          <a:prstGeom prst="roundRect">
            <a:avLst>
              <a:gd name="adj" fmla="val 7324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19463" name="Text 5">
            <a:extLst>
              <a:ext uri="{FF2B5EF4-FFF2-40B4-BE49-F238E27FC236}">
                <a16:creationId xmlns:a16="http://schemas.microsoft.com/office/drawing/2014/main" id="{C83D9883-029C-BE92-FD24-B91E04082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761" y="1780861"/>
            <a:ext cx="2346549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Головные боли</a:t>
            </a:r>
            <a:endParaRPr lang="en-US" altLang="ru-RU" sz="1833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C4E3F4D-9A93-6C70-2221-D9897A5A2475}"/>
              </a:ext>
            </a:extLst>
          </p:cNvPr>
          <p:cNvSpPr/>
          <p:nvPr/>
        </p:nvSpPr>
        <p:spPr>
          <a:xfrm>
            <a:off x="6400761" y="2194880"/>
            <a:ext cx="4886218" cy="3187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44,8% — регулярные проявления</a:t>
            </a:r>
            <a:endParaRPr lang="en-US" altLang="ru-RU" sz="1500"/>
          </a:p>
        </p:txBody>
      </p:sp>
      <p:sp>
        <p:nvSpPr>
          <p:cNvPr id="19465" name="Shape 7">
            <a:extLst>
              <a:ext uri="{FF2B5EF4-FFF2-40B4-BE49-F238E27FC236}">
                <a16:creationId xmlns:a16="http://schemas.microsoft.com/office/drawing/2014/main" id="{A9C874A7-3902-B032-3BA4-262B4E34F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2918421"/>
            <a:ext cx="5297592" cy="1144174"/>
          </a:xfrm>
          <a:prstGeom prst="roundRect">
            <a:avLst>
              <a:gd name="adj" fmla="val 7324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19466" name="Text 8">
            <a:extLst>
              <a:ext uri="{FF2B5EF4-FFF2-40B4-BE49-F238E27FC236}">
                <a16:creationId xmlns:a16="http://schemas.microsoft.com/office/drawing/2014/main" id="{87A27961-35E2-DBE9-5EFD-CCFA6380F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35" y="3124769"/>
            <a:ext cx="3194427" cy="29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Повышенная тревожность</a:t>
            </a:r>
            <a:endParaRPr lang="en-US" altLang="ru-RU" sz="1833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C83893F-D1B6-77C2-09BE-261D9E0241C1}"/>
              </a:ext>
            </a:extLst>
          </p:cNvPr>
          <p:cNvSpPr/>
          <p:nvPr/>
        </p:nvSpPr>
        <p:spPr>
          <a:xfrm>
            <a:off x="903435" y="3537465"/>
            <a:ext cx="4886218" cy="318782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36% — нервное напряжение</a:t>
            </a:r>
            <a:endParaRPr lang="en-US" altLang="ru-RU" sz="1500"/>
          </a:p>
        </p:txBody>
      </p:sp>
      <p:sp>
        <p:nvSpPr>
          <p:cNvPr id="19468" name="Shape 10">
            <a:extLst>
              <a:ext uri="{FF2B5EF4-FFF2-40B4-BE49-F238E27FC236}">
                <a16:creationId xmlns:a16="http://schemas.microsoft.com/office/drawing/2014/main" id="{7D43E388-72FA-8110-DC3D-8AA4D83AA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13" y="2918421"/>
            <a:ext cx="5297591" cy="1144174"/>
          </a:xfrm>
          <a:prstGeom prst="roundRect">
            <a:avLst>
              <a:gd name="adj" fmla="val 7324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19469" name="Text 11">
            <a:extLst>
              <a:ext uri="{FF2B5EF4-FFF2-40B4-BE49-F238E27FC236}">
                <a16:creationId xmlns:a16="http://schemas.microsoft.com/office/drawing/2014/main" id="{FD8B9574-4607-0ECE-E616-A727E575D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761" y="3124769"/>
            <a:ext cx="2346549" cy="29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ЖКТ заболевания</a:t>
            </a:r>
            <a:endParaRPr lang="en-US" altLang="ru-RU" sz="1833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565F794-67F4-2A2B-767C-7EB80FD9F069}"/>
              </a:ext>
            </a:extLst>
          </p:cNvPr>
          <p:cNvSpPr/>
          <p:nvPr/>
        </p:nvSpPr>
        <p:spPr>
          <a:xfrm>
            <a:off x="6400761" y="3537465"/>
            <a:ext cx="4886218" cy="318782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26,6% — проблемы с пищеварением</a:t>
            </a:r>
            <a:endParaRPr lang="en-US" altLang="ru-RU" sz="1500"/>
          </a:p>
        </p:txBody>
      </p:sp>
      <p:sp>
        <p:nvSpPr>
          <p:cNvPr id="19471" name="Shape 13">
            <a:extLst>
              <a:ext uri="{FF2B5EF4-FFF2-40B4-BE49-F238E27FC236}">
                <a16:creationId xmlns:a16="http://schemas.microsoft.com/office/drawing/2014/main" id="{CE4C799A-9226-21CE-8DE5-47CF778FF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4261007"/>
            <a:ext cx="5297592" cy="1144173"/>
          </a:xfrm>
          <a:prstGeom prst="roundRect">
            <a:avLst>
              <a:gd name="adj" fmla="val 7324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19472" name="Text 14">
            <a:extLst>
              <a:ext uri="{FF2B5EF4-FFF2-40B4-BE49-F238E27FC236}">
                <a16:creationId xmlns:a16="http://schemas.microsoft.com/office/drawing/2014/main" id="{26734D67-2EFD-D309-1E16-80962D36C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35" y="4467355"/>
            <a:ext cx="2986757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Депрессивное состояние</a:t>
            </a:r>
            <a:endParaRPr lang="en-US" altLang="ru-RU" sz="1833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137A3FD-D831-A9F0-F161-B08A8DF26E85}"/>
              </a:ext>
            </a:extLst>
          </p:cNvPr>
          <p:cNvSpPr/>
          <p:nvPr/>
        </p:nvSpPr>
        <p:spPr>
          <a:xfrm>
            <a:off x="903435" y="4880051"/>
            <a:ext cx="4886218" cy="3187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28,9% — требуется внимание</a:t>
            </a:r>
            <a:endParaRPr lang="en-US" altLang="ru-RU" sz="1500"/>
          </a:p>
        </p:txBody>
      </p:sp>
      <p:sp>
        <p:nvSpPr>
          <p:cNvPr id="19474" name="Shape 16">
            <a:extLst>
              <a:ext uri="{FF2B5EF4-FFF2-40B4-BE49-F238E27FC236}">
                <a16:creationId xmlns:a16="http://schemas.microsoft.com/office/drawing/2014/main" id="{DCEBC70A-46BE-32E6-7493-3BD2A7BE1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13" y="4261007"/>
            <a:ext cx="5297591" cy="1144173"/>
          </a:xfrm>
          <a:prstGeom prst="roundRect">
            <a:avLst>
              <a:gd name="adj" fmla="val 7324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19475" name="Text 17">
            <a:extLst>
              <a:ext uri="{FF2B5EF4-FFF2-40B4-BE49-F238E27FC236}">
                <a16:creationId xmlns:a16="http://schemas.microsoft.com/office/drawing/2014/main" id="{1F88C083-81E5-A20B-9D71-D7675D42A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761" y="4467355"/>
            <a:ext cx="3747335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Опорно-двигательный аппарат</a:t>
            </a:r>
            <a:endParaRPr lang="en-US" altLang="ru-RU" sz="1833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C990D3B-59F4-3A10-BF7F-E3ED773F4DB8}"/>
              </a:ext>
            </a:extLst>
          </p:cNvPr>
          <p:cNvSpPr/>
          <p:nvPr/>
        </p:nvSpPr>
        <p:spPr>
          <a:xfrm>
            <a:off x="6400761" y="4880051"/>
            <a:ext cx="4886218" cy="31878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15,9% — остеохондроз, боли в спине</a:t>
            </a:r>
            <a:endParaRPr lang="en-US" altLang="ru-RU" sz="15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45A8F04-9953-93D0-1A4B-BA97D6D0E3D8}"/>
              </a:ext>
            </a:extLst>
          </p:cNvPr>
          <p:cNvSpPr/>
          <p:nvPr/>
        </p:nvSpPr>
        <p:spPr>
          <a:xfrm>
            <a:off x="698409" y="5630047"/>
            <a:ext cx="10793594" cy="637563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16,7% испытывают хроническую усталость и проблемы со сном. 10,9% имеют повышенное артериальное давление. 17% сталкиваются с частыми простудами и снижением иммунитета.</a:t>
            </a:r>
            <a:endParaRPr lang="en-US" altLang="ru-RU" sz="150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E666B1-3376-770B-9CB8-248A16B13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947" y="285155"/>
            <a:ext cx="800063" cy="10099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562D83E-B0FC-0CBC-9304-6C79BABD481C}"/>
              </a:ext>
            </a:extLst>
          </p:cNvPr>
          <p:cNvSpPr/>
          <p:nvPr/>
        </p:nvSpPr>
        <p:spPr>
          <a:xfrm>
            <a:off x="1585971" y="854940"/>
            <a:ext cx="7058164" cy="408728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208"/>
              </a:lnSpc>
            </a:pPr>
            <a:r>
              <a:rPr lang="en-US" altLang="ru-RU" sz="2500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Медицинская помощь и диспансеризация</a:t>
            </a:r>
            <a:endParaRPr lang="en-US" altLang="ru-RU" sz="2500"/>
          </a:p>
        </p:txBody>
      </p:sp>
      <p:pic>
        <p:nvPicPr>
          <p:cNvPr id="21507" name="Image 0" descr="preencoded.png">
            <a:extLst>
              <a:ext uri="{FF2B5EF4-FFF2-40B4-BE49-F238E27FC236}">
                <a16:creationId xmlns:a16="http://schemas.microsoft.com/office/drawing/2014/main" id="{892A54C5-D5B5-4C04-1D71-A81DCB469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71" y="1517635"/>
            <a:ext cx="5743356" cy="320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Shape 1">
            <a:extLst>
              <a:ext uri="{FF2B5EF4-FFF2-40B4-BE49-F238E27FC236}">
                <a16:creationId xmlns:a16="http://schemas.microsoft.com/office/drawing/2014/main" id="{3365D233-75A7-A2D5-1DB3-33E72307C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563" y="1745147"/>
            <a:ext cx="312168" cy="312168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1509" name="Text 2">
            <a:extLst>
              <a:ext uri="{FF2B5EF4-FFF2-40B4-BE49-F238E27FC236}">
                <a16:creationId xmlns:a16="http://schemas.microsoft.com/office/drawing/2014/main" id="{F0430D20-51B7-965A-FC73-995721A7F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291" y="1792766"/>
            <a:ext cx="1633589" cy="20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83"/>
              </a:lnSpc>
            </a:pPr>
            <a:r>
              <a:rPr lang="en-US" altLang="ru-RU" sz="12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Диспансеризация</a:t>
            </a:r>
            <a:endParaRPr lang="en-US" altLang="ru-RU" sz="1250"/>
          </a:p>
        </p:txBody>
      </p:sp>
      <p:sp>
        <p:nvSpPr>
          <p:cNvPr id="21510" name="Text 3">
            <a:extLst>
              <a:ext uri="{FF2B5EF4-FFF2-40B4-BE49-F238E27FC236}">
                <a16:creationId xmlns:a16="http://schemas.microsoft.com/office/drawing/2014/main" id="{F1C5A49D-77E3-C2DD-00AA-E438BF362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291" y="2093029"/>
            <a:ext cx="2527764" cy="56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72,6% проходят ежегодно, 17,4% периодически (раз в три года), 10% не обследуются</a:t>
            </a:r>
            <a:endParaRPr lang="en-US" altLang="ru-RU" sz="1083"/>
          </a:p>
        </p:txBody>
      </p:sp>
      <p:sp>
        <p:nvSpPr>
          <p:cNvPr id="21511" name="Shape 4">
            <a:extLst>
              <a:ext uri="{FF2B5EF4-FFF2-40B4-BE49-F238E27FC236}">
                <a16:creationId xmlns:a16="http://schemas.microsoft.com/office/drawing/2014/main" id="{872542AB-013F-9F2D-76B7-55D8AB277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563" y="2850962"/>
            <a:ext cx="312168" cy="313490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1512" name="Text 5">
            <a:extLst>
              <a:ext uri="{FF2B5EF4-FFF2-40B4-BE49-F238E27FC236}">
                <a16:creationId xmlns:a16="http://schemas.microsoft.com/office/drawing/2014/main" id="{E29E774F-E776-F072-156B-5BAA35179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291" y="2898580"/>
            <a:ext cx="2183851" cy="2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83"/>
              </a:lnSpc>
            </a:pPr>
            <a:r>
              <a:rPr lang="en-US" altLang="ru-RU" sz="12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Хронические заболевания</a:t>
            </a:r>
            <a:endParaRPr lang="en-US" altLang="ru-RU" sz="1250"/>
          </a:p>
        </p:txBody>
      </p:sp>
      <p:sp>
        <p:nvSpPr>
          <p:cNvPr id="21513" name="Text 6">
            <a:extLst>
              <a:ext uri="{FF2B5EF4-FFF2-40B4-BE49-F238E27FC236}">
                <a16:creationId xmlns:a16="http://schemas.microsoft.com/office/drawing/2014/main" id="{58189261-ABC0-0669-56AE-8E6BF2B19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291" y="3200166"/>
            <a:ext cx="2527764" cy="37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50,3% имеют заболевания, требующие наблюдения врача</a:t>
            </a:r>
            <a:endParaRPr lang="en-US" altLang="ru-RU" sz="1083"/>
          </a:p>
        </p:txBody>
      </p:sp>
      <p:sp>
        <p:nvSpPr>
          <p:cNvPr id="21514" name="Shape 7">
            <a:extLst>
              <a:ext uri="{FF2B5EF4-FFF2-40B4-BE49-F238E27FC236}">
                <a16:creationId xmlns:a16="http://schemas.microsoft.com/office/drawing/2014/main" id="{FE0711CC-3E1E-A3E4-BE30-DD5FAFBBA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563" y="3770268"/>
            <a:ext cx="312168" cy="312168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1515" name="Text 8">
            <a:extLst>
              <a:ext uri="{FF2B5EF4-FFF2-40B4-BE49-F238E27FC236}">
                <a16:creationId xmlns:a16="http://schemas.microsoft.com/office/drawing/2014/main" id="{9042AE85-FEB6-2D67-D5C6-586AAD225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291" y="3817887"/>
            <a:ext cx="1633589" cy="20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83"/>
              </a:lnSpc>
            </a:pPr>
            <a:r>
              <a:rPr lang="en-US" altLang="ru-RU" sz="12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Контроль здоровья</a:t>
            </a:r>
            <a:endParaRPr lang="en-US" altLang="ru-RU" sz="1250"/>
          </a:p>
        </p:txBody>
      </p:sp>
      <p:sp>
        <p:nvSpPr>
          <p:cNvPr id="21516" name="Text 9">
            <a:extLst>
              <a:ext uri="{FF2B5EF4-FFF2-40B4-BE49-F238E27FC236}">
                <a16:creationId xmlns:a16="http://schemas.microsoft.com/office/drawing/2014/main" id="{310078F8-87A0-0117-D6B0-B03BEE4E7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3291" y="4118151"/>
            <a:ext cx="2527764" cy="37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60% считают медосмотры полезными, 40% — формальными</a:t>
            </a:r>
            <a:endParaRPr lang="en-US" altLang="ru-RU" sz="1083"/>
          </a:p>
        </p:txBody>
      </p:sp>
      <p:sp>
        <p:nvSpPr>
          <p:cNvPr id="21517" name="Shape 10">
            <a:extLst>
              <a:ext uri="{FF2B5EF4-FFF2-40B4-BE49-F238E27FC236}">
                <a16:creationId xmlns:a16="http://schemas.microsoft.com/office/drawing/2014/main" id="{E23E62B4-C9A9-433F-3A1F-E9C3829BA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971" y="5009681"/>
            <a:ext cx="9018471" cy="23809"/>
          </a:xfrm>
          <a:prstGeom prst="rect">
            <a:avLst/>
          </a:prstGeom>
          <a:solidFill>
            <a:srgbClr val="27252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1518" name="Text 11">
            <a:extLst>
              <a:ext uri="{FF2B5EF4-FFF2-40B4-BE49-F238E27FC236}">
                <a16:creationId xmlns:a16="http://schemas.microsoft.com/office/drawing/2014/main" id="{AE8CB642-B0D7-FC01-2AB1-5783207E6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971" y="5238515"/>
            <a:ext cx="2047608" cy="20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83"/>
              </a:lnSpc>
            </a:pPr>
            <a:r>
              <a:rPr lang="en-US" altLang="ru-RU" sz="1250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Удовлетворённость ОМС</a:t>
            </a:r>
            <a:endParaRPr lang="en-US" altLang="ru-RU" sz="1250"/>
          </a:p>
        </p:txBody>
      </p:sp>
      <p:sp>
        <p:nvSpPr>
          <p:cNvPr id="21519" name="Text 12">
            <a:extLst>
              <a:ext uri="{FF2B5EF4-FFF2-40B4-BE49-F238E27FC236}">
                <a16:creationId xmlns:a16="http://schemas.microsoft.com/office/drawing/2014/main" id="{CA523AD5-B45D-57EA-DE02-07F170348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971" y="5538778"/>
            <a:ext cx="4339924" cy="37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53,2% довольны качеством медицинских услуг в постковидный период</a:t>
            </a:r>
            <a:endParaRPr lang="en-US" altLang="ru-RU" sz="1083"/>
          </a:p>
        </p:txBody>
      </p:sp>
      <p:sp>
        <p:nvSpPr>
          <p:cNvPr id="21520" name="Text 13">
            <a:extLst>
              <a:ext uri="{FF2B5EF4-FFF2-40B4-BE49-F238E27FC236}">
                <a16:creationId xmlns:a16="http://schemas.microsoft.com/office/drawing/2014/main" id="{74D20A7F-5D59-7987-6481-17F97A28B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131" y="5238515"/>
            <a:ext cx="1633589" cy="20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83"/>
              </a:lnSpc>
            </a:pPr>
            <a:r>
              <a:rPr lang="en-US" altLang="ru-RU" sz="1250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Недовольство</a:t>
            </a:r>
            <a:endParaRPr lang="en-US" altLang="ru-RU" sz="1250"/>
          </a:p>
        </p:txBody>
      </p:sp>
      <p:sp>
        <p:nvSpPr>
          <p:cNvPr id="21521" name="Text 14">
            <a:extLst>
              <a:ext uri="{FF2B5EF4-FFF2-40B4-BE49-F238E27FC236}">
                <a16:creationId xmlns:a16="http://schemas.microsoft.com/office/drawing/2014/main" id="{44801EB4-4284-59E6-5D33-0ACD77F0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132" y="5538778"/>
            <a:ext cx="4339924" cy="37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46,8% недовольны. 47% не устраивает организация работы, 38,5% — длительность ожидания</a:t>
            </a:r>
            <a:endParaRPr lang="en-US" altLang="ru-RU" sz="1083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27BF79-76F8-8041-221A-F19E79C7B5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534" y="366160"/>
            <a:ext cx="1104181" cy="13938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0">
            <a:extLst>
              <a:ext uri="{FF2B5EF4-FFF2-40B4-BE49-F238E27FC236}">
                <a16:creationId xmlns:a16="http://schemas.microsoft.com/office/drawing/2014/main" id="{9E86A07B-7911-FD67-D62C-70A76B74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542" y="708115"/>
            <a:ext cx="4744684" cy="41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249"/>
              </a:lnSpc>
            </a:pPr>
            <a:r>
              <a:rPr lang="en-US" altLang="ru-RU" sz="258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Мобильный центр здоровья</a:t>
            </a:r>
            <a:endParaRPr lang="en-US" altLang="ru-RU" sz="2583"/>
          </a:p>
        </p:txBody>
      </p:sp>
      <p:sp>
        <p:nvSpPr>
          <p:cNvPr id="23555" name="Text 1">
            <a:extLst>
              <a:ext uri="{FF2B5EF4-FFF2-40B4-BE49-F238E27FC236}">
                <a16:creationId xmlns:a16="http://schemas.microsoft.com/office/drawing/2014/main" id="{6A67EBB4-B3EC-4F41-10DD-594FF8DB4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6069" y="2239854"/>
            <a:ext cx="1735441" cy="35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750"/>
              </a:lnSpc>
            </a:pPr>
            <a:r>
              <a:rPr lang="en-US" altLang="ru-RU" sz="27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48%</a:t>
            </a:r>
            <a:endParaRPr lang="en-US" altLang="ru-RU" sz="2750"/>
          </a:p>
        </p:txBody>
      </p:sp>
      <p:pic>
        <p:nvPicPr>
          <p:cNvPr id="23556" name="Image 0" descr="preencoded.png">
            <a:extLst>
              <a:ext uri="{FF2B5EF4-FFF2-40B4-BE49-F238E27FC236}">
                <a16:creationId xmlns:a16="http://schemas.microsoft.com/office/drawing/2014/main" id="{886EF537-5A64-B88C-5079-E77C795D3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594" y="1357582"/>
            <a:ext cx="2116391" cy="2116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14ADCB52-D53D-90B7-C12C-3C6F0396C524}"/>
              </a:ext>
            </a:extLst>
          </p:cNvPr>
          <p:cNvSpPr/>
          <p:nvPr/>
        </p:nvSpPr>
        <p:spPr>
          <a:xfrm>
            <a:off x="2691785" y="3608893"/>
            <a:ext cx="2164010" cy="20767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1625"/>
              </a:lnSpc>
            </a:pPr>
            <a:r>
              <a:rPr lang="en-US" altLang="ru-RU" sz="12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Воспользовались услугой</a:t>
            </a:r>
            <a:endParaRPr lang="en-US" altLang="ru-RU" sz="1250"/>
          </a:p>
        </p:txBody>
      </p:sp>
      <p:sp>
        <p:nvSpPr>
          <p:cNvPr id="23558" name="Text 3">
            <a:extLst>
              <a:ext uri="{FF2B5EF4-FFF2-40B4-BE49-F238E27FC236}">
                <a16:creationId xmlns:a16="http://schemas.microsoft.com/office/drawing/2014/main" id="{46333685-AF8F-0C3E-3A51-4265CA95F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542" y="3876088"/>
            <a:ext cx="4518495" cy="19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Прошли бесплатный выездной скрининг</a:t>
            </a:r>
            <a:endParaRPr lang="en-US" altLang="ru-RU" sz="1083"/>
          </a:p>
        </p:txBody>
      </p:sp>
      <p:sp>
        <p:nvSpPr>
          <p:cNvPr id="23559" name="Text 4">
            <a:extLst>
              <a:ext uri="{FF2B5EF4-FFF2-40B4-BE49-F238E27FC236}">
                <a16:creationId xmlns:a16="http://schemas.microsoft.com/office/drawing/2014/main" id="{0BAAC173-D9D8-04C5-3867-8B0554018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902" y="2239854"/>
            <a:ext cx="1735441" cy="35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2750"/>
              </a:lnSpc>
            </a:pPr>
            <a:r>
              <a:rPr lang="en-US" altLang="ru-RU" sz="27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4.8%</a:t>
            </a:r>
            <a:endParaRPr lang="en-US" altLang="ru-RU" sz="2750"/>
          </a:p>
        </p:txBody>
      </p:sp>
      <p:pic>
        <p:nvPicPr>
          <p:cNvPr id="23560" name="Image 1" descr="preencoded.png">
            <a:extLst>
              <a:ext uri="{FF2B5EF4-FFF2-40B4-BE49-F238E27FC236}">
                <a16:creationId xmlns:a16="http://schemas.microsoft.com/office/drawing/2014/main" id="{26909742-7985-C362-3BA9-67FFA29C1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427" y="1357582"/>
            <a:ext cx="2116391" cy="2116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0B95B7A1-2F2C-68FA-1C2D-421F254D8622}"/>
              </a:ext>
            </a:extLst>
          </p:cNvPr>
          <p:cNvSpPr/>
          <p:nvPr/>
        </p:nvSpPr>
        <p:spPr>
          <a:xfrm>
            <a:off x="7587262" y="3608893"/>
            <a:ext cx="1658721" cy="207671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1625"/>
              </a:lnSpc>
            </a:pPr>
            <a:r>
              <a:rPr lang="en-US" altLang="ru-RU" sz="1250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Дважды</a:t>
            </a:r>
            <a:endParaRPr lang="en-US" altLang="ru-RU" sz="1250"/>
          </a:p>
        </p:txBody>
      </p:sp>
      <p:sp>
        <p:nvSpPr>
          <p:cNvPr id="23562" name="Text 6">
            <a:extLst>
              <a:ext uri="{FF2B5EF4-FFF2-40B4-BE49-F238E27FC236}">
                <a16:creationId xmlns:a16="http://schemas.microsoft.com/office/drawing/2014/main" id="{EDA47AF3-480B-9F86-B332-E2D656332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375" y="3876088"/>
            <a:ext cx="4518495" cy="19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Воспользовались возможностью повторно</a:t>
            </a:r>
            <a:endParaRPr lang="en-US" altLang="ru-RU" sz="1083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F43EF331-E4EE-74FD-165D-44B14AF3321F}"/>
              </a:ext>
            </a:extLst>
          </p:cNvPr>
          <p:cNvSpPr/>
          <p:nvPr/>
        </p:nvSpPr>
        <p:spPr>
          <a:xfrm>
            <a:off x="1514542" y="4218679"/>
            <a:ext cx="2428559" cy="206348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625"/>
              </a:lnSpc>
            </a:pPr>
            <a:r>
              <a:rPr lang="en-US" altLang="ru-RU" sz="1250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Выявленные факторы риска</a:t>
            </a:r>
            <a:endParaRPr lang="en-US" altLang="ru-RU" sz="1250"/>
          </a:p>
        </p:txBody>
      </p:sp>
      <p:sp>
        <p:nvSpPr>
          <p:cNvPr id="23564" name="Text 8">
            <a:extLst>
              <a:ext uri="{FF2B5EF4-FFF2-40B4-BE49-F238E27FC236}">
                <a16:creationId xmlns:a16="http://schemas.microsoft.com/office/drawing/2014/main" id="{E566DCA2-872A-F352-4167-B8385B166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543" y="4574497"/>
            <a:ext cx="9161328" cy="87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00"/>
              </a:lnSpc>
              <a:buSzPct val="100000"/>
              <a:buFontTx/>
              <a:buChar char="•"/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Состояние стресса — 71%</a:t>
            </a:r>
            <a:endParaRPr lang="en-US" altLang="ru-RU" sz="1083"/>
          </a:p>
          <a:p>
            <a:pPr>
              <a:lnSpc>
                <a:spcPts val="1500"/>
              </a:lnSpc>
              <a:buSzPct val="100000"/>
              <a:buFontTx/>
              <a:buChar char="•"/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Повышенный холестерин — 65,7%</a:t>
            </a:r>
            <a:endParaRPr lang="en-US" altLang="ru-RU" sz="1083"/>
          </a:p>
          <a:p>
            <a:pPr>
              <a:lnSpc>
                <a:spcPts val="1500"/>
              </a:lnSpc>
              <a:buSzPct val="100000"/>
              <a:buFontTx/>
              <a:buChar char="•"/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Гиподинамия — 33%</a:t>
            </a:r>
            <a:endParaRPr lang="en-US" altLang="ru-RU" sz="1083"/>
          </a:p>
          <a:p>
            <a:pPr>
              <a:lnSpc>
                <a:spcPts val="1500"/>
              </a:lnSpc>
              <a:buSzPct val="100000"/>
              <a:buFontTx/>
              <a:buChar char="•"/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Повышенное давление — 18%</a:t>
            </a:r>
            <a:endParaRPr lang="en-US" altLang="ru-RU" sz="1083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3E13B48B-769A-4892-B6DF-DE2C843B2931}"/>
              </a:ext>
            </a:extLst>
          </p:cNvPr>
          <p:cNvSpPr/>
          <p:nvPr/>
        </p:nvSpPr>
        <p:spPr>
          <a:xfrm>
            <a:off x="1514543" y="5599625"/>
            <a:ext cx="2775118" cy="207670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625"/>
              </a:lnSpc>
            </a:pPr>
            <a:r>
              <a:rPr lang="en-US" altLang="ru-RU" sz="1250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Критические заболевания (5,1%)</a:t>
            </a:r>
            <a:endParaRPr lang="en-US" altLang="ru-RU" sz="1250"/>
          </a:p>
        </p:txBody>
      </p:sp>
      <p:sp>
        <p:nvSpPr>
          <p:cNvPr id="23566" name="Text 10">
            <a:extLst>
              <a:ext uri="{FF2B5EF4-FFF2-40B4-BE49-F238E27FC236}">
                <a16:creationId xmlns:a16="http://schemas.microsoft.com/office/drawing/2014/main" id="{4C06016E-79AF-66D7-5EE0-C552C2F8B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543" y="5956765"/>
            <a:ext cx="9161328" cy="193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500"/>
              </a:lnSpc>
            </a:pPr>
            <a:r>
              <a:rPr lang="en-US" altLang="ru-RU" sz="1083">
                <a:solidFill>
                  <a:srgbClr val="272525"/>
                </a:solidFill>
                <a:latin typeface="Source Sans 3" charset="0"/>
                <a:cs typeface="Source Sans 3" charset="0"/>
              </a:rPr>
              <a:t>2,3% злокачественные новообразования, 1,3% почечная недостаточность, 0,9% инсульт, 0,6% инфаркт</a:t>
            </a:r>
            <a:endParaRPr lang="en-US" altLang="ru-RU" sz="1083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1C3024-D19C-0C75-848A-A307E83117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534" y="366160"/>
            <a:ext cx="1104181" cy="13938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0">
            <a:extLst>
              <a:ext uri="{FF2B5EF4-FFF2-40B4-BE49-F238E27FC236}">
                <a16:creationId xmlns:a16="http://schemas.microsoft.com/office/drawing/2014/main" id="{EBB667AE-4183-7307-01C1-EE8668464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975310"/>
            <a:ext cx="4936482" cy="5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4583"/>
              </a:lnSpc>
            </a:pPr>
            <a:r>
              <a:rPr lang="en-US" altLang="ru-RU" sz="3666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Затраты на здоровье</a:t>
            </a:r>
            <a:endParaRPr lang="en-US" altLang="ru-RU" sz="3666"/>
          </a:p>
        </p:txBody>
      </p:sp>
      <p:sp>
        <p:nvSpPr>
          <p:cNvPr id="25603" name="Shape 1">
            <a:extLst>
              <a:ext uri="{FF2B5EF4-FFF2-40B4-BE49-F238E27FC236}">
                <a16:creationId xmlns:a16="http://schemas.microsoft.com/office/drawing/2014/main" id="{2473FE23-FBD2-6231-4999-E324304DC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2059961"/>
            <a:ext cx="4400771" cy="249998"/>
          </a:xfrm>
          <a:prstGeom prst="roundRect">
            <a:avLst>
              <a:gd name="adj" fmla="val 33602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5604" name="Shape 2">
            <a:extLst>
              <a:ext uri="{FF2B5EF4-FFF2-40B4-BE49-F238E27FC236}">
                <a16:creationId xmlns:a16="http://schemas.microsoft.com/office/drawing/2014/main" id="{90DCF459-5D85-7415-9704-C856E85FE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2059961"/>
            <a:ext cx="1570098" cy="249998"/>
          </a:xfrm>
          <a:prstGeom prst="roundRect">
            <a:avLst>
              <a:gd name="adj" fmla="val 33602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A2750D7-AD2A-91A6-C35F-35BE4C6720FC}"/>
              </a:ext>
            </a:extLst>
          </p:cNvPr>
          <p:cNvSpPr/>
          <p:nvPr/>
        </p:nvSpPr>
        <p:spPr>
          <a:xfrm>
            <a:off x="5248650" y="2059961"/>
            <a:ext cx="722218" cy="249998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>
              <a:lnSpc>
                <a:spcPts val="1958"/>
              </a:lnSpc>
              <a:defRPr/>
            </a:pPr>
            <a:r>
              <a:rPr lang="en-US" sz="1958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35.7%</a:t>
            </a:r>
            <a:endParaRPr lang="en-US" sz="1958" dirty="0"/>
          </a:p>
        </p:txBody>
      </p:sp>
      <p:sp>
        <p:nvSpPr>
          <p:cNvPr id="25606" name="Text 4">
            <a:extLst>
              <a:ext uri="{FF2B5EF4-FFF2-40B4-BE49-F238E27FC236}">
                <a16:creationId xmlns:a16="http://schemas.microsoft.com/office/drawing/2014/main" id="{95F6073E-320B-CB8F-4240-01028E1C2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2558635"/>
            <a:ext cx="2346549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3000-5000 ₽</a:t>
            </a:r>
            <a:endParaRPr lang="en-US" altLang="ru-RU" sz="1833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BA9630F-2EFD-AD48-F9DF-721ED044DE07}"/>
              </a:ext>
            </a:extLst>
          </p:cNvPr>
          <p:cNvSpPr/>
          <p:nvPr/>
        </p:nvSpPr>
        <p:spPr>
          <a:xfrm>
            <a:off x="698409" y="2971331"/>
            <a:ext cx="5272459" cy="320104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Основная группа расходов</a:t>
            </a:r>
            <a:endParaRPr lang="en-US" altLang="ru-RU" sz="1500"/>
          </a:p>
        </p:txBody>
      </p:sp>
      <p:sp>
        <p:nvSpPr>
          <p:cNvPr id="25608" name="Shape 6">
            <a:extLst>
              <a:ext uri="{FF2B5EF4-FFF2-40B4-BE49-F238E27FC236}">
                <a16:creationId xmlns:a16="http://schemas.microsoft.com/office/drawing/2014/main" id="{CB236BCE-EAD3-2EEA-EAD1-A8CDC9C72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544" y="2059961"/>
            <a:ext cx="4400771" cy="249998"/>
          </a:xfrm>
          <a:prstGeom prst="roundRect">
            <a:avLst>
              <a:gd name="adj" fmla="val 33602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5609" name="Shape 7">
            <a:extLst>
              <a:ext uri="{FF2B5EF4-FFF2-40B4-BE49-F238E27FC236}">
                <a16:creationId xmlns:a16="http://schemas.microsoft.com/office/drawing/2014/main" id="{11FDAD49-E0D6-C96A-463A-6A18F9CAB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544" y="2059961"/>
            <a:ext cx="1298935" cy="249998"/>
          </a:xfrm>
          <a:prstGeom prst="roundRect">
            <a:avLst>
              <a:gd name="adj" fmla="val 33602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2628C21-122D-38FB-A2F4-9FCEB9854740}"/>
              </a:ext>
            </a:extLst>
          </p:cNvPr>
          <p:cNvSpPr/>
          <p:nvPr/>
        </p:nvSpPr>
        <p:spPr>
          <a:xfrm>
            <a:off x="10769785" y="2059961"/>
            <a:ext cx="722218" cy="249998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>
              <a:lnSpc>
                <a:spcPts val="1958"/>
              </a:lnSpc>
              <a:defRPr/>
            </a:pPr>
            <a:r>
              <a:rPr lang="en-US" sz="1958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29.5%</a:t>
            </a:r>
            <a:endParaRPr lang="en-US" sz="1958" dirty="0"/>
          </a:p>
        </p:txBody>
      </p:sp>
      <p:sp>
        <p:nvSpPr>
          <p:cNvPr id="25611" name="Text 9">
            <a:extLst>
              <a:ext uri="{FF2B5EF4-FFF2-40B4-BE49-F238E27FC236}">
                <a16:creationId xmlns:a16="http://schemas.microsoft.com/office/drawing/2014/main" id="{C4A37A6F-F009-ADEE-81CD-9D3A3AD3C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544" y="2558635"/>
            <a:ext cx="2346549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До 2000 ₽</a:t>
            </a:r>
            <a:endParaRPr lang="en-US" altLang="ru-RU" sz="1833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B6079E9-1968-9BF0-8B1D-31F2773E8CC2}"/>
              </a:ext>
            </a:extLst>
          </p:cNvPr>
          <p:cNvSpPr/>
          <p:nvPr/>
        </p:nvSpPr>
        <p:spPr>
          <a:xfrm>
            <a:off x="6219545" y="2971331"/>
            <a:ext cx="5272459" cy="320104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Минимальные затраты</a:t>
            </a:r>
            <a:endParaRPr lang="en-US" altLang="ru-RU" sz="1500"/>
          </a:p>
        </p:txBody>
      </p:sp>
      <p:sp>
        <p:nvSpPr>
          <p:cNvPr id="25613" name="Shape 11">
            <a:extLst>
              <a:ext uri="{FF2B5EF4-FFF2-40B4-BE49-F238E27FC236}">
                <a16:creationId xmlns:a16="http://schemas.microsoft.com/office/drawing/2014/main" id="{C3A1C90A-20B5-A06A-7918-22ABD12B4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3790110"/>
            <a:ext cx="4400771" cy="248676"/>
          </a:xfrm>
          <a:prstGeom prst="roundRect">
            <a:avLst>
              <a:gd name="adj" fmla="val 33602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5614" name="Shape 12">
            <a:extLst>
              <a:ext uri="{FF2B5EF4-FFF2-40B4-BE49-F238E27FC236}">
                <a16:creationId xmlns:a16="http://schemas.microsoft.com/office/drawing/2014/main" id="{408877E0-8045-0FDE-5C4B-4F2BBFC1F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3790110"/>
            <a:ext cx="955021" cy="248676"/>
          </a:xfrm>
          <a:prstGeom prst="roundRect">
            <a:avLst>
              <a:gd name="adj" fmla="val 33602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7C1904F-1774-74D4-30D4-A867232BCAD1}"/>
              </a:ext>
            </a:extLst>
          </p:cNvPr>
          <p:cNvSpPr/>
          <p:nvPr/>
        </p:nvSpPr>
        <p:spPr>
          <a:xfrm>
            <a:off x="5248650" y="3790110"/>
            <a:ext cx="722218" cy="248676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>
              <a:lnSpc>
                <a:spcPts val="1958"/>
              </a:lnSpc>
              <a:defRPr/>
            </a:pPr>
            <a:r>
              <a:rPr lang="en-US" sz="1958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21.7%</a:t>
            </a:r>
            <a:endParaRPr lang="en-US" sz="1958" dirty="0"/>
          </a:p>
        </p:txBody>
      </p:sp>
      <p:sp>
        <p:nvSpPr>
          <p:cNvPr id="25616" name="Text 14">
            <a:extLst>
              <a:ext uri="{FF2B5EF4-FFF2-40B4-BE49-F238E27FC236}">
                <a16:creationId xmlns:a16="http://schemas.microsoft.com/office/drawing/2014/main" id="{274FD6A3-97F9-E9D1-ACAC-B3E2BA707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409" y="4287462"/>
            <a:ext cx="2346549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5000-10000 ₽</a:t>
            </a:r>
            <a:endParaRPr lang="en-US" altLang="ru-RU" sz="1833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0C6E319-2A85-0CC0-CC9B-E81AB23E0B66}"/>
              </a:ext>
            </a:extLst>
          </p:cNvPr>
          <p:cNvSpPr/>
          <p:nvPr/>
        </p:nvSpPr>
        <p:spPr>
          <a:xfrm>
            <a:off x="698409" y="4701480"/>
            <a:ext cx="5272459" cy="318782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Средний уровень</a:t>
            </a:r>
            <a:endParaRPr lang="en-US" altLang="ru-RU" sz="1500"/>
          </a:p>
        </p:txBody>
      </p:sp>
      <p:sp>
        <p:nvSpPr>
          <p:cNvPr id="25618" name="Shape 16">
            <a:extLst>
              <a:ext uri="{FF2B5EF4-FFF2-40B4-BE49-F238E27FC236}">
                <a16:creationId xmlns:a16="http://schemas.microsoft.com/office/drawing/2014/main" id="{34FB1493-B536-9254-9479-B8D0BD707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545" y="3790110"/>
            <a:ext cx="4537013" cy="248676"/>
          </a:xfrm>
          <a:prstGeom prst="roundRect">
            <a:avLst>
              <a:gd name="adj" fmla="val 33602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5619" name="Shape 17">
            <a:extLst>
              <a:ext uri="{FF2B5EF4-FFF2-40B4-BE49-F238E27FC236}">
                <a16:creationId xmlns:a16="http://schemas.microsoft.com/office/drawing/2014/main" id="{534CDC23-2E18-B801-78F3-817B291C4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544" y="3790110"/>
            <a:ext cx="412696" cy="248676"/>
          </a:xfrm>
          <a:prstGeom prst="roundRect">
            <a:avLst>
              <a:gd name="adj" fmla="val 33602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0683081-BE01-BA88-A3C7-74F245885D65}"/>
              </a:ext>
            </a:extLst>
          </p:cNvPr>
          <p:cNvSpPr/>
          <p:nvPr/>
        </p:nvSpPr>
        <p:spPr>
          <a:xfrm>
            <a:off x="10906028" y="3790110"/>
            <a:ext cx="585975" cy="248676"/>
          </a:xfrm>
          <a:prstGeom prst="rect">
            <a:avLst/>
          </a:prstGeom>
          <a:noFill/>
          <a:ln/>
        </p:spPr>
        <p:txBody>
          <a:bodyPr wrap="none" lIns="0" tIns="0" rIns="0" bIns="0"/>
          <a:lstStyle/>
          <a:p>
            <a:pPr>
              <a:lnSpc>
                <a:spcPts val="1958"/>
              </a:lnSpc>
              <a:defRPr/>
            </a:pPr>
            <a:r>
              <a:rPr lang="en-US" sz="1958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9.1%</a:t>
            </a:r>
            <a:endParaRPr lang="en-US" sz="1958" dirty="0"/>
          </a:p>
        </p:txBody>
      </p:sp>
      <p:sp>
        <p:nvSpPr>
          <p:cNvPr id="25621" name="Text 19">
            <a:extLst>
              <a:ext uri="{FF2B5EF4-FFF2-40B4-BE49-F238E27FC236}">
                <a16:creationId xmlns:a16="http://schemas.microsoft.com/office/drawing/2014/main" id="{A8CB47A5-F55A-A5E8-B31D-E6657BC11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544" y="4287462"/>
            <a:ext cx="2346549" cy="29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91"/>
              </a:lnSpc>
            </a:pPr>
            <a:r>
              <a:rPr lang="en-US" altLang="ru-RU" sz="183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Более 10000 ₽</a:t>
            </a:r>
            <a:endParaRPr lang="en-US" altLang="ru-RU" sz="1833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943B3C6-B000-C02F-8DF2-3B94310D49E4}"/>
              </a:ext>
            </a:extLst>
          </p:cNvPr>
          <p:cNvSpPr/>
          <p:nvPr/>
        </p:nvSpPr>
        <p:spPr>
          <a:xfrm>
            <a:off x="6219545" y="4701480"/>
            <a:ext cx="5272459" cy="318782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Высокие расходы</a:t>
            </a:r>
            <a:endParaRPr lang="en-US" altLang="ru-RU" sz="15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217897A-1A2E-46E4-3EEF-839B0FB90A38}"/>
              </a:ext>
            </a:extLst>
          </p:cNvPr>
          <p:cNvSpPr/>
          <p:nvPr/>
        </p:nvSpPr>
        <p:spPr>
          <a:xfrm>
            <a:off x="698409" y="5245129"/>
            <a:ext cx="10793594" cy="637563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500"/>
              </a:lnSpc>
            </a:pPr>
            <a:r>
              <a:rPr lang="en-US" altLang="ru-RU" sz="1500">
                <a:solidFill>
                  <a:srgbClr val="272525"/>
                </a:solidFill>
                <a:latin typeface="Source Sans 3" charset="0"/>
                <a:cs typeface="Source Sans 3" charset="0"/>
              </a:rPr>
              <a:t>4% затруднились ответить, так как не считали данные затраты. 73,6% знают о страховой программе «Защита жизни и здоровья», но 67% не желают участвовать, ссылаясь на высокий взнос.</a:t>
            </a:r>
            <a:endParaRPr lang="en-US" altLang="ru-RU" sz="150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BEB8D9-7A03-0C86-6CED-B49426902B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534" y="366160"/>
            <a:ext cx="1104181" cy="13938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0">
            <a:extLst>
              <a:ext uri="{FF2B5EF4-FFF2-40B4-BE49-F238E27FC236}">
                <a16:creationId xmlns:a16="http://schemas.microsoft.com/office/drawing/2014/main" id="{806AB20B-DF5D-E7B0-4561-63E9B0090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487" y="895945"/>
            <a:ext cx="3763207" cy="36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833"/>
              </a:lnSpc>
            </a:pPr>
            <a:r>
              <a:rPr lang="en-US" altLang="ru-RU" sz="2250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Образ жизни и привычки</a:t>
            </a:r>
            <a:endParaRPr lang="en-US" altLang="ru-RU" sz="2250"/>
          </a:p>
        </p:txBody>
      </p:sp>
      <p:pic>
        <p:nvPicPr>
          <p:cNvPr id="27651" name="Image 0" descr="preencoded.png">
            <a:extLst>
              <a:ext uri="{FF2B5EF4-FFF2-40B4-BE49-F238E27FC236}">
                <a16:creationId xmlns:a16="http://schemas.microsoft.com/office/drawing/2014/main" id="{F4D1E2DA-F266-F6F6-1DE4-58804EB52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487" y="1455465"/>
            <a:ext cx="5083306" cy="283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86DF7F67-0D97-7393-76A6-34AF4E7CFCE5}"/>
              </a:ext>
            </a:extLst>
          </p:cNvPr>
          <p:cNvSpPr/>
          <p:nvPr/>
        </p:nvSpPr>
        <p:spPr>
          <a:xfrm>
            <a:off x="7493348" y="1782184"/>
            <a:ext cx="1445759" cy="181216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16"/>
              </a:lnSpc>
            </a:pPr>
            <a:r>
              <a:rPr lang="en-US" altLang="ru-RU" sz="108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Питание</a:t>
            </a:r>
            <a:endParaRPr lang="en-US" altLang="ru-RU" sz="1083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C8A14E8-78A2-3516-82BF-E37BDFF88967}"/>
              </a:ext>
            </a:extLst>
          </p:cNvPr>
          <p:cNvSpPr/>
          <p:nvPr/>
        </p:nvSpPr>
        <p:spPr>
          <a:xfrm>
            <a:off x="7493347" y="2038796"/>
            <a:ext cx="2597870" cy="476188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44,2% питаются полноценно и регулярно, 24% перекусывают на бегу, 30,8% питаются по-разному без режима</a:t>
            </a:r>
            <a:endParaRPr lang="en-US" altLang="ru-RU" sz="917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BA88763-2404-6B1E-B098-AE2B961F2F97}"/>
              </a:ext>
            </a:extLst>
          </p:cNvPr>
          <p:cNvSpPr/>
          <p:nvPr/>
        </p:nvSpPr>
        <p:spPr>
          <a:xfrm>
            <a:off x="7493348" y="2590380"/>
            <a:ext cx="1757927" cy="181216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16"/>
              </a:lnSpc>
            </a:pPr>
            <a:r>
              <a:rPr lang="en-US" altLang="ru-RU" sz="108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Физическая активность</a:t>
            </a:r>
            <a:endParaRPr lang="en-US" altLang="ru-RU" sz="1083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CB71382-07D6-4100-1E57-7F8A6F61C227}"/>
              </a:ext>
            </a:extLst>
          </p:cNvPr>
          <p:cNvSpPr/>
          <p:nvPr/>
        </p:nvSpPr>
        <p:spPr>
          <a:xfrm>
            <a:off x="7493347" y="2846992"/>
            <a:ext cx="2597870" cy="476188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25,2% занимаются не менее 30 минут 3+ раз в неделю, 30% время от времени, 31,2% очень редко, 13,6% не занимаются</a:t>
            </a:r>
            <a:endParaRPr lang="en-US" altLang="ru-RU" sz="917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2B6D540-29B8-A3BE-2C94-D8CDE92E5E6E}"/>
              </a:ext>
            </a:extLst>
          </p:cNvPr>
          <p:cNvSpPr/>
          <p:nvPr/>
        </p:nvSpPr>
        <p:spPr>
          <a:xfrm>
            <a:off x="7493348" y="3399900"/>
            <a:ext cx="1445759" cy="179893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16"/>
              </a:lnSpc>
            </a:pPr>
            <a:r>
              <a:rPr lang="en-US" altLang="ru-RU" sz="108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Сон</a:t>
            </a:r>
            <a:endParaRPr lang="en-US" altLang="ru-RU" sz="1083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73D140D-77B3-2CE7-178E-9B928A5A98FE}"/>
              </a:ext>
            </a:extLst>
          </p:cNvPr>
          <p:cNvSpPr/>
          <p:nvPr/>
        </p:nvSpPr>
        <p:spPr>
          <a:xfrm>
            <a:off x="7493347" y="3655190"/>
            <a:ext cx="2597870" cy="318781"/>
          </a:xfrm>
          <a:prstGeom prst="rect">
            <a:avLst/>
          </a:prstGeom>
          <a:noFill/>
          <a:ln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52,2% спят 6-7 часов, 21,2% менее 6 часов, 23,8% 7-8 часов, 2,8% более 8 часов</a:t>
            </a:r>
            <a:endParaRPr lang="en-US" altLang="ru-RU" sz="917"/>
          </a:p>
        </p:txBody>
      </p:sp>
      <p:sp>
        <p:nvSpPr>
          <p:cNvPr id="27658" name="Shape 7">
            <a:extLst>
              <a:ext uri="{FF2B5EF4-FFF2-40B4-BE49-F238E27FC236}">
                <a16:creationId xmlns:a16="http://schemas.microsoft.com/office/drawing/2014/main" id="{9F5AA673-151C-D71B-EA0F-67F02DB35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487" y="4524232"/>
            <a:ext cx="7980117" cy="21164"/>
          </a:xfrm>
          <a:prstGeom prst="rect">
            <a:avLst/>
          </a:prstGeom>
          <a:solidFill>
            <a:srgbClr val="27252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7659" name="Shape 8">
            <a:extLst>
              <a:ext uri="{FF2B5EF4-FFF2-40B4-BE49-F238E27FC236}">
                <a16:creationId xmlns:a16="http://schemas.microsoft.com/office/drawing/2014/main" id="{049D9C6E-2D8F-D390-B0C8-1714BA12A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487" y="4630052"/>
            <a:ext cx="2609774" cy="1088619"/>
          </a:xfrm>
          <a:prstGeom prst="roundRect">
            <a:avLst>
              <a:gd name="adj" fmla="val 4745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7660" name="Shape 9">
            <a:extLst>
              <a:ext uri="{FF2B5EF4-FFF2-40B4-BE49-F238E27FC236}">
                <a16:creationId xmlns:a16="http://schemas.microsoft.com/office/drawing/2014/main" id="{4498360B-2A6D-FCB2-66C2-C51926074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4116" y="4759681"/>
            <a:ext cx="369045" cy="369046"/>
          </a:xfrm>
          <a:prstGeom prst="roundRect">
            <a:avLst>
              <a:gd name="adj" fmla="val 20665329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DDEDC90D-AFC5-A1E9-E345-0FF720E9C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967" y="4861533"/>
            <a:ext cx="165343" cy="165343"/>
          </a:xfrm>
          <a:prstGeom prst="rect">
            <a:avLst/>
          </a:prstGeom>
        </p:spPr>
      </p:pic>
      <p:sp>
        <p:nvSpPr>
          <p:cNvPr id="14" name="Text 10">
            <a:extLst>
              <a:ext uri="{FF2B5EF4-FFF2-40B4-BE49-F238E27FC236}">
                <a16:creationId xmlns:a16="http://schemas.microsoft.com/office/drawing/2014/main" id="{F54E7FDE-5838-78C6-B457-4D097E6FE0EB}"/>
              </a:ext>
            </a:extLst>
          </p:cNvPr>
          <p:cNvSpPr/>
          <p:nvPr/>
        </p:nvSpPr>
        <p:spPr>
          <a:xfrm>
            <a:off x="2234116" y="5204123"/>
            <a:ext cx="1445759" cy="181216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16"/>
              </a:lnSpc>
            </a:pPr>
            <a:r>
              <a:rPr lang="en-US" altLang="ru-RU" sz="108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10000+ шагов</a:t>
            </a:r>
            <a:endParaRPr lang="en-US" altLang="ru-RU" sz="1083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CBD32B1-EC4E-1934-D421-ABD2644A04CF}"/>
              </a:ext>
            </a:extLst>
          </p:cNvPr>
          <p:cNvSpPr/>
          <p:nvPr/>
        </p:nvSpPr>
        <p:spPr>
          <a:xfrm>
            <a:off x="2234116" y="5430313"/>
            <a:ext cx="2351840" cy="158729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30,5% нахаживают ежедневно</a:t>
            </a:r>
            <a:endParaRPr lang="en-US" altLang="ru-RU" sz="917"/>
          </a:p>
        </p:txBody>
      </p:sp>
      <p:sp>
        <p:nvSpPr>
          <p:cNvPr id="27664" name="Shape 12">
            <a:extLst>
              <a:ext uri="{FF2B5EF4-FFF2-40B4-BE49-F238E27FC236}">
                <a16:creationId xmlns:a16="http://schemas.microsoft.com/office/drawing/2014/main" id="{10066A58-858E-0F67-EAA5-9FC7A1E3C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0980" y="4630052"/>
            <a:ext cx="2608452" cy="1088619"/>
          </a:xfrm>
          <a:prstGeom prst="roundRect">
            <a:avLst>
              <a:gd name="adj" fmla="val 4745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7665" name="Shape 13">
            <a:extLst>
              <a:ext uri="{FF2B5EF4-FFF2-40B4-BE49-F238E27FC236}">
                <a16:creationId xmlns:a16="http://schemas.microsoft.com/office/drawing/2014/main" id="{41A6E6FD-6E61-9F87-C06D-EA7168DDC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287" y="4759681"/>
            <a:ext cx="369045" cy="369046"/>
          </a:xfrm>
          <a:prstGeom prst="roundRect">
            <a:avLst>
              <a:gd name="adj" fmla="val 20665329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90CDB6C-3069-26E2-D647-B8EB15BBB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138" y="4861533"/>
            <a:ext cx="165343" cy="165343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C00D62C7-A5BA-A8E9-91C2-5F4D3A2747F3}"/>
              </a:ext>
            </a:extLst>
          </p:cNvPr>
          <p:cNvSpPr/>
          <p:nvPr/>
        </p:nvSpPr>
        <p:spPr>
          <a:xfrm>
            <a:off x="4919287" y="5204123"/>
            <a:ext cx="1445759" cy="181216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16"/>
              </a:lnSpc>
            </a:pPr>
            <a:r>
              <a:rPr lang="en-US" altLang="ru-RU" sz="108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5000 шагов</a:t>
            </a:r>
            <a:endParaRPr lang="en-US" altLang="ru-RU" sz="1083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06B1A04D-A33E-3320-3D60-EE20CB1689D5}"/>
              </a:ext>
            </a:extLst>
          </p:cNvPr>
          <p:cNvSpPr/>
          <p:nvPr/>
        </p:nvSpPr>
        <p:spPr>
          <a:xfrm>
            <a:off x="4919287" y="5430313"/>
            <a:ext cx="2351840" cy="158729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29,4% проходят в день</a:t>
            </a:r>
            <a:endParaRPr lang="en-US" altLang="ru-RU" sz="917"/>
          </a:p>
        </p:txBody>
      </p:sp>
      <p:sp>
        <p:nvSpPr>
          <p:cNvPr id="27669" name="Shape 16">
            <a:extLst>
              <a:ext uri="{FF2B5EF4-FFF2-40B4-BE49-F238E27FC236}">
                <a16:creationId xmlns:a16="http://schemas.microsoft.com/office/drawing/2014/main" id="{64F57679-4033-3ADB-F70E-6A4A88FCA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6151" y="4630052"/>
            <a:ext cx="2609775" cy="1088619"/>
          </a:xfrm>
          <a:prstGeom prst="roundRect">
            <a:avLst>
              <a:gd name="adj" fmla="val 4745"/>
            </a:avLst>
          </a:prstGeom>
          <a:solidFill>
            <a:srgbClr val="F0D4F7"/>
          </a:solidFill>
          <a:ln w="7620">
            <a:solidFill>
              <a:srgbClr val="D6BADD"/>
            </a:solidFill>
            <a:round/>
            <a:headEnd/>
            <a:tailEnd/>
          </a:ln>
        </p:spPr>
        <p:txBody>
          <a:bodyPr/>
          <a:lstStyle/>
          <a:p>
            <a:endParaRPr lang="ru-RU" sz="1500"/>
          </a:p>
        </p:txBody>
      </p:sp>
      <p:sp>
        <p:nvSpPr>
          <p:cNvPr id="27670" name="Shape 17">
            <a:extLst>
              <a:ext uri="{FF2B5EF4-FFF2-40B4-BE49-F238E27FC236}">
                <a16:creationId xmlns:a16="http://schemas.microsoft.com/office/drawing/2014/main" id="{4E14FE72-5C24-BA46-1846-2F8A49E32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458" y="4759681"/>
            <a:ext cx="369045" cy="369046"/>
          </a:xfrm>
          <a:prstGeom prst="roundRect">
            <a:avLst>
              <a:gd name="adj" fmla="val 20665329"/>
            </a:avLst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404DA704-9C40-00EE-A45E-D607622F63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309" y="4861533"/>
            <a:ext cx="165343" cy="165343"/>
          </a:xfrm>
          <a:prstGeom prst="rect">
            <a:avLst/>
          </a:prstGeom>
        </p:spPr>
      </p:pic>
      <p:sp>
        <p:nvSpPr>
          <p:cNvPr id="24" name="Text 18">
            <a:extLst>
              <a:ext uri="{FF2B5EF4-FFF2-40B4-BE49-F238E27FC236}">
                <a16:creationId xmlns:a16="http://schemas.microsoft.com/office/drawing/2014/main" id="{0F914F19-8CA5-4DE9-33FD-0BACF3879C2A}"/>
              </a:ext>
            </a:extLst>
          </p:cNvPr>
          <p:cNvSpPr/>
          <p:nvPr/>
        </p:nvSpPr>
        <p:spPr>
          <a:xfrm>
            <a:off x="7604458" y="5204123"/>
            <a:ext cx="1445759" cy="181216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16"/>
              </a:lnSpc>
            </a:pPr>
            <a:r>
              <a:rPr lang="en-US" altLang="ru-RU" sz="1083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3000 шагов</a:t>
            </a:r>
            <a:endParaRPr lang="en-US" altLang="ru-RU" sz="1083"/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6EC7B63B-3C52-FE97-9A13-A943CE053D16}"/>
              </a:ext>
            </a:extLst>
          </p:cNvPr>
          <p:cNvSpPr/>
          <p:nvPr/>
        </p:nvSpPr>
        <p:spPr>
          <a:xfrm>
            <a:off x="7604458" y="5430313"/>
            <a:ext cx="2351840" cy="158729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20,2% средний показатель</a:t>
            </a:r>
            <a:endParaRPr lang="en-US" altLang="ru-RU" sz="917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A2CBC0D4-AA26-5BE7-14C8-9094FF46F5D8}"/>
              </a:ext>
            </a:extLst>
          </p:cNvPr>
          <p:cNvSpPr/>
          <p:nvPr/>
        </p:nvSpPr>
        <p:spPr>
          <a:xfrm>
            <a:off x="2104487" y="5803327"/>
            <a:ext cx="7980117" cy="158729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50"/>
              </a:lnSpc>
            </a:pPr>
            <a:r>
              <a:rPr lang="en-US" altLang="ru-RU" sz="917">
                <a:solidFill>
                  <a:srgbClr val="272525"/>
                </a:solidFill>
                <a:latin typeface="Source Sans 3" charset="0"/>
                <a:cs typeface="Source Sans 3" charset="0"/>
              </a:rPr>
              <a:t>75,6% не имеют вредных привычек, 54,5% придерживаются здорового питания. 62,8% болели простудными заболеваниями 1-3 раза за год.</a:t>
            </a:r>
            <a:endParaRPr lang="en-US" altLang="ru-RU" sz="917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A27E48-04E0-4010-0E6E-746D1C1244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534" y="366160"/>
            <a:ext cx="1104181" cy="13938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F56F67A-CFC0-9EEE-C4C0-64FC53FAE7B2}"/>
              </a:ext>
            </a:extLst>
          </p:cNvPr>
          <p:cNvSpPr/>
          <p:nvPr/>
        </p:nvSpPr>
        <p:spPr>
          <a:xfrm>
            <a:off x="1927239" y="1116843"/>
            <a:ext cx="4716907" cy="376983"/>
          </a:xfrm>
          <a:prstGeom prst="rect">
            <a:avLst/>
          </a:prstGeom>
          <a:noFill/>
          <a:ln/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958"/>
              </a:lnSpc>
            </a:pPr>
            <a:r>
              <a:rPr lang="en-US" altLang="ru-RU" sz="2333">
                <a:solidFill>
                  <a:srgbClr val="000000"/>
                </a:solidFill>
                <a:latin typeface="Source Serif 4 Semi Bold" charset="0"/>
                <a:cs typeface="Source Serif 4 Semi Bold" charset="0"/>
              </a:rPr>
              <a:t>Рекомендации и предложения</a:t>
            </a:r>
            <a:endParaRPr lang="en-US" altLang="ru-RU" sz="2333"/>
          </a:p>
        </p:txBody>
      </p:sp>
      <p:sp>
        <p:nvSpPr>
          <p:cNvPr id="29699" name="Text 1">
            <a:extLst>
              <a:ext uri="{FF2B5EF4-FFF2-40B4-BE49-F238E27FC236}">
                <a16:creationId xmlns:a16="http://schemas.microsoft.com/office/drawing/2014/main" id="{CCE95589-3985-54EB-EE97-523BA16EB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1659168"/>
            <a:ext cx="128306" cy="16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01</a:t>
            </a:r>
            <a:endParaRPr lang="en-US" altLang="ru-RU" sz="1000"/>
          </a:p>
        </p:txBody>
      </p:sp>
      <p:sp>
        <p:nvSpPr>
          <p:cNvPr id="29700" name="Shape 2">
            <a:extLst>
              <a:ext uri="{FF2B5EF4-FFF2-40B4-BE49-F238E27FC236}">
                <a16:creationId xmlns:a16="http://schemas.microsoft.com/office/drawing/2014/main" id="{137D2BCD-F661-1DB0-CB65-273AF8507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1858903"/>
            <a:ext cx="4126963" cy="18518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01" name="Text 3">
            <a:extLst>
              <a:ext uri="{FF2B5EF4-FFF2-40B4-BE49-F238E27FC236}">
                <a16:creationId xmlns:a16="http://schemas.microsoft.com/office/drawing/2014/main" id="{C9618789-6A4D-BFF3-66B2-F4CBCA540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1960754"/>
            <a:ext cx="2080677" cy="18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Воспитание культуры ЗОЖ</a:t>
            </a:r>
            <a:endParaRPr lang="en-US" altLang="ru-RU" sz="1166"/>
          </a:p>
        </p:txBody>
      </p:sp>
      <p:sp>
        <p:nvSpPr>
          <p:cNvPr id="29702" name="Text 4">
            <a:extLst>
              <a:ext uri="{FF2B5EF4-FFF2-40B4-BE49-F238E27FC236}">
                <a16:creationId xmlns:a16="http://schemas.microsoft.com/office/drawing/2014/main" id="{61F3A8CE-EAE5-8A8D-1B4F-E7EFEA567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2198848"/>
            <a:ext cx="4126963" cy="16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Научить педагогов любить заботиться о себе и своем здоровье</a:t>
            </a:r>
            <a:endParaRPr lang="en-US" altLang="ru-RU" sz="1000"/>
          </a:p>
        </p:txBody>
      </p:sp>
      <p:sp>
        <p:nvSpPr>
          <p:cNvPr id="29703" name="Text 5">
            <a:extLst>
              <a:ext uri="{FF2B5EF4-FFF2-40B4-BE49-F238E27FC236}">
                <a16:creationId xmlns:a16="http://schemas.microsoft.com/office/drawing/2014/main" id="{89B0BE1B-1506-8840-4BDE-B7E215BD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1659168"/>
            <a:ext cx="128306" cy="16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02</a:t>
            </a:r>
            <a:endParaRPr lang="en-US" altLang="ru-RU" sz="1000"/>
          </a:p>
        </p:txBody>
      </p:sp>
      <p:sp>
        <p:nvSpPr>
          <p:cNvPr id="29704" name="Shape 6">
            <a:extLst>
              <a:ext uri="{FF2B5EF4-FFF2-40B4-BE49-F238E27FC236}">
                <a16:creationId xmlns:a16="http://schemas.microsoft.com/office/drawing/2014/main" id="{4C6BC9B8-39A0-2EE8-7C14-B6951D8F6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1858903"/>
            <a:ext cx="4126963" cy="18518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05" name="Text 7">
            <a:extLst>
              <a:ext uri="{FF2B5EF4-FFF2-40B4-BE49-F238E27FC236}">
                <a16:creationId xmlns:a16="http://schemas.microsoft.com/office/drawing/2014/main" id="{901BC1F1-1B4F-14AC-7378-FCE11D90C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1960754"/>
            <a:ext cx="2710303" cy="18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Расширение социальных гарантий</a:t>
            </a:r>
            <a:endParaRPr lang="en-US" altLang="ru-RU" sz="1166"/>
          </a:p>
        </p:txBody>
      </p:sp>
      <p:sp>
        <p:nvSpPr>
          <p:cNvPr id="29706" name="Text 8">
            <a:extLst>
              <a:ext uri="{FF2B5EF4-FFF2-40B4-BE49-F238E27FC236}">
                <a16:creationId xmlns:a16="http://schemas.microsoft.com/office/drawing/2014/main" id="{15745F59-75CF-9FA8-0CC0-2AABB3099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2198848"/>
            <a:ext cx="4126963" cy="16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50% компенсация санаторно-курортного лечения один раз в год</a:t>
            </a:r>
            <a:endParaRPr lang="en-US" altLang="ru-RU" sz="1000"/>
          </a:p>
        </p:txBody>
      </p:sp>
      <p:sp>
        <p:nvSpPr>
          <p:cNvPr id="29707" name="Text 9">
            <a:extLst>
              <a:ext uri="{FF2B5EF4-FFF2-40B4-BE49-F238E27FC236}">
                <a16:creationId xmlns:a16="http://schemas.microsoft.com/office/drawing/2014/main" id="{20BA2AB3-FAA9-EC2F-BD13-BD91F4E2F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2546730"/>
            <a:ext cx="128306" cy="16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03</a:t>
            </a:r>
            <a:endParaRPr lang="en-US" altLang="ru-RU" sz="1000"/>
          </a:p>
        </p:txBody>
      </p:sp>
      <p:sp>
        <p:nvSpPr>
          <p:cNvPr id="29708" name="Shape 10">
            <a:extLst>
              <a:ext uri="{FF2B5EF4-FFF2-40B4-BE49-F238E27FC236}">
                <a16:creationId xmlns:a16="http://schemas.microsoft.com/office/drawing/2014/main" id="{5FE0D556-47F0-2905-8E41-480DD58E4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2745141"/>
            <a:ext cx="4126963" cy="19841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09" name="Text 11">
            <a:extLst>
              <a:ext uri="{FF2B5EF4-FFF2-40B4-BE49-F238E27FC236}">
                <a16:creationId xmlns:a16="http://schemas.microsoft.com/office/drawing/2014/main" id="{D05DAB75-F692-BD19-0132-961890112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2848316"/>
            <a:ext cx="2370358" cy="18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Повышение заработной платы</a:t>
            </a:r>
            <a:endParaRPr lang="en-US" altLang="ru-RU" sz="1166"/>
          </a:p>
        </p:txBody>
      </p:sp>
      <p:sp>
        <p:nvSpPr>
          <p:cNvPr id="29710" name="Text 12">
            <a:extLst>
              <a:ext uri="{FF2B5EF4-FFF2-40B4-BE49-F238E27FC236}">
                <a16:creationId xmlns:a16="http://schemas.microsoft.com/office/drawing/2014/main" id="{630A77E2-09C9-5A78-5BB7-8FBC0EAF4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3086410"/>
            <a:ext cx="4126963" cy="16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Увеличение доходов и уменьшение нагрузки на работников</a:t>
            </a:r>
            <a:endParaRPr lang="en-US" altLang="ru-RU" sz="1000"/>
          </a:p>
        </p:txBody>
      </p:sp>
      <p:sp>
        <p:nvSpPr>
          <p:cNvPr id="29711" name="Text 13">
            <a:extLst>
              <a:ext uri="{FF2B5EF4-FFF2-40B4-BE49-F238E27FC236}">
                <a16:creationId xmlns:a16="http://schemas.microsoft.com/office/drawing/2014/main" id="{73FED443-6CE0-A7F0-A310-4B0D6F3F4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2546730"/>
            <a:ext cx="128306" cy="16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04</a:t>
            </a:r>
            <a:endParaRPr lang="en-US" altLang="ru-RU" sz="1000"/>
          </a:p>
        </p:txBody>
      </p:sp>
      <p:sp>
        <p:nvSpPr>
          <p:cNvPr id="29712" name="Shape 14">
            <a:extLst>
              <a:ext uri="{FF2B5EF4-FFF2-40B4-BE49-F238E27FC236}">
                <a16:creationId xmlns:a16="http://schemas.microsoft.com/office/drawing/2014/main" id="{B45A0394-DB42-5036-DECB-D06DF4D25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2745141"/>
            <a:ext cx="4126963" cy="19841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13" name="Text 15">
            <a:extLst>
              <a:ext uri="{FF2B5EF4-FFF2-40B4-BE49-F238E27FC236}">
                <a16:creationId xmlns:a16="http://schemas.microsoft.com/office/drawing/2014/main" id="{FD75796E-EA30-CBAB-D2FA-3D5C1478F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2848316"/>
            <a:ext cx="2806864" cy="18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Организация кабинетов релаксации</a:t>
            </a:r>
            <a:endParaRPr lang="en-US" altLang="ru-RU" sz="1166"/>
          </a:p>
        </p:txBody>
      </p:sp>
      <p:sp>
        <p:nvSpPr>
          <p:cNvPr id="29714" name="Text 16">
            <a:extLst>
              <a:ext uri="{FF2B5EF4-FFF2-40B4-BE49-F238E27FC236}">
                <a16:creationId xmlns:a16="http://schemas.microsoft.com/office/drawing/2014/main" id="{1FA4F2E9-4E0B-4C58-E0B3-907642F4B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3086410"/>
            <a:ext cx="4126963" cy="16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Создание мест отдыха в каждой образовательной организации</a:t>
            </a:r>
            <a:endParaRPr lang="en-US" altLang="ru-RU" sz="1000"/>
          </a:p>
        </p:txBody>
      </p:sp>
      <p:sp>
        <p:nvSpPr>
          <p:cNvPr id="29715" name="Text 17">
            <a:extLst>
              <a:ext uri="{FF2B5EF4-FFF2-40B4-BE49-F238E27FC236}">
                <a16:creationId xmlns:a16="http://schemas.microsoft.com/office/drawing/2014/main" id="{1F89D9BE-BB5F-598D-0FA4-42EE58279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3432969"/>
            <a:ext cx="128306" cy="16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05</a:t>
            </a:r>
            <a:endParaRPr lang="en-US" altLang="ru-RU" sz="1000"/>
          </a:p>
        </p:txBody>
      </p:sp>
      <p:sp>
        <p:nvSpPr>
          <p:cNvPr id="29716" name="Shape 18">
            <a:extLst>
              <a:ext uri="{FF2B5EF4-FFF2-40B4-BE49-F238E27FC236}">
                <a16:creationId xmlns:a16="http://schemas.microsoft.com/office/drawing/2014/main" id="{E6FACD95-3B7E-66FB-5F23-6585FD922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3632703"/>
            <a:ext cx="4126963" cy="18518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17" name="Text 19">
            <a:extLst>
              <a:ext uri="{FF2B5EF4-FFF2-40B4-BE49-F238E27FC236}">
                <a16:creationId xmlns:a16="http://schemas.microsoft.com/office/drawing/2014/main" id="{6D15E3AB-F48C-FB65-4A9F-6F3AB0A01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3734554"/>
            <a:ext cx="2724853" cy="18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Регулярные медицинские осмотры</a:t>
            </a:r>
            <a:endParaRPr lang="en-US" altLang="ru-RU" sz="1166"/>
          </a:p>
        </p:txBody>
      </p:sp>
      <p:sp>
        <p:nvSpPr>
          <p:cNvPr id="29718" name="Text 20">
            <a:extLst>
              <a:ext uri="{FF2B5EF4-FFF2-40B4-BE49-F238E27FC236}">
                <a16:creationId xmlns:a16="http://schemas.microsoft.com/office/drawing/2014/main" id="{55EED5DF-7108-81CF-009E-E38A5A4CC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3972649"/>
            <a:ext cx="4126963" cy="16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Качественные обследования не менее 2 раз в год</a:t>
            </a:r>
            <a:endParaRPr lang="en-US" altLang="ru-RU" sz="1000"/>
          </a:p>
        </p:txBody>
      </p:sp>
      <p:sp>
        <p:nvSpPr>
          <p:cNvPr id="29719" name="Text 21">
            <a:extLst>
              <a:ext uri="{FF2B5EF4-FFF2-40B4-BE49-F238E27FC236}">
                <a16:creationId xmlns:a16="http://schemas.microsoft.com/office/drawing/2014/main" id="{9C548477-6044-ABCE-315A-1A82F1C5D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3432969"/>
            <a:ext cx="128306" cy="16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06</a:t>
            </a:r>
            <a:endParaRPr lang="en-US" altLang="ru-RU" sz="1000"/>
          </a:p>
        </p:txBody>
      </p:sp>
      <p:sp>
        <p:nvSpPr>
          <p:cNvPr id="29720" name="Shape 22">
            <a:extLst>
              <a:ext uri="{FF2B5EF4-FFF2-40B4-BE49-F238E27FC236}">
                <a16:creationId xmlns:a16="http://schemas.microsoft.com/office/drawing/2014/main" id="{8FF4797C-E43E-D2D3-CBEF-4A3CC1779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3632703"/>
            <a:ext cx="4126963" cy="18518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21" name="Text 23">
            <a:extLst>
              <a:ext uri="{FF2B5EF4-FFF2-40B4-BE49-F238E27FC236}">
                <a16:creationId xmlns:a16="http://schemas.microsoft.com/office/drawing/2014/main" id="{654847A6-1DCF-0CE3-A3DE-9E4E8611E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3734554"/>
            <a:ext cx="2411363" cy="18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Производственная гимнастика</a:t>
            </a:r>
            <a:endParaRPr lang="en-US" altLang="ru-RU" sz="1166"/>
          </a:p>
        </p:txBody>
      </p:sp>
      <p:sp>
        <p:nvSpPr>
          <p:cNvPr id="29722" name="Text 24">
            <a:extLst>
              <a:ext uri="{FF2B5EF4-FFF2-40B4-BE49-F238E27FC236}">
                <a16:creationId xmlns:a16="http://schemas.microsoft.com/office/drawing/2014/main" id="{C3998C39-1826-704D-E0E1-7678E118E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3972649"/>
            <a:ext cx="4126963" cy="16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Обязательная вводная гимнастика в образовательных организациях</a:t>
            </a:r>
            <a:endParaRPr lang="en-US" altLang="ru-RU" sz="1000"/>
          </a:p>
        </p:txBody>
      </p:sp>
      <p:sp>
        <p:nvSpPr>
          <p:cNvPr id="29723" name="Text 25">
            <a:extLst>
              <a:ext uri="{FF2B5EF4-FFF2-40B4-BE49-F238E27FC236}">
                <a16:creationId xmlns:a16="http://schemas.microsoft.com/office/drawing/2014/main" id="{148CD102-9C65-8DC5-FA90-A24B5FB7D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4320530"/>
            <a:ext cx="128306" cy="16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07</a:t>
            </a:r>
            <a:endParaRPr lang="en-US" altLang="ru-RU" sz="1000"/>
          </a:p>
        </p:txBody>
      </p:sp>
      <p:sp>
        <p:nvSpPr>
          <p:cNvPr id="29724" name="Shape 26">
            <a:extLst>
              <a:ext uri="{FF2B5EF4-FFF2-40B4-BE49-F238E27FC236}">
                <a16:creationId xmlns:a16="http://schemas.microsoft.com/office/drawing/2014/main" id="{004F8FE2-9681-EB96-18F7-068265D86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4518942"/>
            <a:ext cx="4126963" cy="19842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25" name="Text 27">
            <a:extLst>
              <a:ext uri="{FF2B5EF4-FFF2-40B4-BE49-F238E27FC236}">
                <a16:creationId xmlns:a16="http://schemas.microsoft.com/office/drawing/2014/main" id="{31539F2A-C51F-D32D-157F-F734B88A6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4622116"/>
            <a:ext cx="2227502" cy="18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Психологическая поддержка</a:t>
            </a:r>
            <a:endParaRPr lang="en-US" altLang="ru-RU" sz="1166"/>
          </a:p>
        </p:txBody>
      </p:sp>
      <p:sp>
        <p:nvSpPr>
          <p:cNvPr id="29726" name="Text 28">
            <a:extLst>
              <a:ext uri="{FF2B5EF4-FFF2-40B4-BE49-F238E27FC236}">
                <a16:creationId xmlns:a16="http://schemas.microsoft.com/office/drawing/2014/main" id="{311168EA-88A1-A502-295F-735C08E68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4860210"/>
            <a:ext cx="4126963" cy="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Бесплатное консультирование специалистами, вебинары о стрессоустойчивости</a:t>
            </a:r>
            <a:endParaRPr lang="en-US" altLang="ru-RU" sz="1000"/>
          </a:p>
        </p:txBody>
      </p:sp>
      <p:sp>
        <p:nvSpPr>
          <p:cNvPr id="29727" name="Text 29">
            <a:extLst>
              <a:ext uri="{FF2B5EF4-FFF2-40B4-BE49-F238E27FC236}">
                <a16:creationId xmlns:a16="http://schemas.microsoft.com/office/drawing/2014/main" id="{63C121A4-F7AF-44DD-E3B3-5B32A98DD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4320530"/>
            <a:ext cx="128306" cy="16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erif 4 Light"/>
                <a:ea typeface="Source Serif 4 Light"/>
                <a:cs typeface="Source Serif 4 Light"/>
              </a:rPr>
              <a:t>08</a:t>
            </a:r>
            <a:endParaRPr lang="en-US" altLang="ru-RU" sz="1000"/>
          </a:p>
        </p:txBody>
      </p:sp>
      <p:sp>
        <p:nvSpPr>
          <p:cNvPr id="29728" name="Shape 30">
            <a:extLst>
              <a:ext uri="{FF2B5EF4-FFF2-40B4-BE49-F238E27FC236}">
                <a16:creationId xmlns:a16="http://schemas.microsoft.com/office/drawing/2014/main" id="{2A4092D8-04B8-E6D8-043B-D1951A92B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4518942"/>
            <a:ext cx="4126963" cy="19842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sp>
        <p:nvSpPr>
          <p:cNvPr id="29729" name="Text 31">
            <a:extLst>
              <a:ext uri="{FF2B5EF4-FFF2-40B4-BE49-F238E27FC236}">
                <a16:creationId xmlns:a16="http://schemas.microsoft.com/office/drawing/2014/main" id="{6BD7A7F8-C4F4-ACD8-134A-0BB01FF2F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2" y="4622116"/>
            <a:ext cx="1510574" cy="18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458"/>
              </a:lnSpc>
            </a:pPr>
            <a:r>
              <a:rPr lang="en-US" altLang="ru-RU" sz="1166">
                <a:solidFill>
                  <a:srgbClr val="272525"/>
                </a:solidFill>
                <a:latin typeface="Source Serif 4 Semi Bold" charset="0"/>
                <a:cs typeface="Source Serif 4 Semi Bold" charset="0"/>
              </a:rPr>
              <a:t>Привилегии в ОМС</a:t>
            </a:r>
            <a:endParaRPr lang="en-US" altLang="ru-RU" sz="1166"/>
          </a:p>
        </p:txBody>
      </p:sp>
      <p:sp>
        <p:nvSpPr>
          <p:cNvPr id="29730" name="Text 32">
            <a:extLst>
              <a:ext uri="{FF2B5EF4-FFF2-40B4-BE49-F238E27FC236}">
                <a16:creationId xmlns:a16="http://schemas.microsoft.com/office/drawing/2014/main" id="{E1203C4A-4E1C-1A42-FB88-49A6EF0AD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211" y="4860210"/>
            <a:ext cx="4126963" cy="16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Приоритетное обращение в медицинские организации</a:t>
            </a:r>
            <a:endParaRPr lang="en-US" altLang="ru-RU" sz="1000"/>
          </a:p>
        </p:txBody>
      </p:sp>
      <p:sp>
        <p:nvSpPr>
          <p:cNvPr id="29731" name="Text 33">
            <a:extLst>
              <a:ext uri="{FF2B5EF4-FFF2-40B4-BE49-F238E27FC236}">
                <a16:creationId xmlns:a16="http://schemas.microsoft.com/office/drawing/2014/main" id="{CFEC90EA-EBAD-30BA-C51E-88468005D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9036" y="5479254"/>
            <a:ext cx="8144138" cy="16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91"/>
              </a:lnSpc>
            </a:pPr>
            <a:r>
              <a:rPr lang="en-US" altLang="ru-RU" sz="1000">
                <a:solidFill>
                  <a:srgbClr val="272525"/>
                </a:solidFill>
                <a:latin typeface="Source Sans 3" charset="0"/>
                <a:cs typeface="Source Sans 3" charset="0"/>
              </a:rPr>
              <a:t>«От здоровья педагогической общественности в огромной степени зависит здоровье подрастающего поколения, будущего страны»</a:t>
            </a:r>
            <a:endParaRPr lang="en-US" altLang="ru-RU" sz="1000"/>
          </a:p>
        </p:txBody>
      </p:sp>
      <p:sp>
        <p:nvSpPr>
          <p:cNvPr id="29732" name="Shape 34">
            <a:extLst>
              <a:ext uri="{FF2B5EF4-FFF2-40B4-BE49-F238E27FC236}">
                <a16:creationId xmlns:a16="http://schemas.microsoft.com/office/drawing/2014/main" id="{F1BBADF9-7366-654C-88C0-1ED412A96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39" y="5386661"/>
            <a:ext cx="18518" cy="354496"/>
          </a:xfrm>
          <a:prstGeom prst="rect">
            <a:avLst/>
          </a:prstGeom>
          <a:solidFill>
            <a:srgbClr val="BE49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z="150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F45EBF-BDDC-16F4-2FCD-16B0757482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702" y="79365"/>
            <a:ext cx="1349634" cy="16604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19360" y="131353"/>
            <a:ext cx="12071053" cy="6645969"/>
            <a:chOff x="119360" y="131351"/>
            <a:chExt cx="12071053" cy="6645969"/>
          </a:xfrm>
        </p:grpSpPr>
        <p:pic>
          <p:nvPicPr>
            <p:cNvPr id="9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H="1">
              <a:off x="119360" y="6093296"/>
              <a:ext cx="8202128" cy="648000"/>
            </a:xfrm>
            <a:prstGeom prst="rect">
              <a:avLst/>
            </a:prstGeom>
            <a:noFill/>
          </p:spPr>
        </p:pic>
        <p:pic>
          <p:nvPicPr>
            <p:cNvPr id="13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V="1">
              <a:off x="3862958" y="131351"/>
              <a:ext cx="8202121" cy="648000"/>
            </a:xfrm>
            <a:prstGeom prst="rect">
              <a:avLst/>
            </a:prstGeom>
            <a:noFill/>
          </p:spPr>
        </p:pic>
        <p:pic>
          <p:nvPicPr>
            <p:cNvPr id="1030" name="Picture 6" descr="E:\РАБОТА\Сергеева Светлана\Лого ОСЛ 2024\магнит-трекер\03.png"/>
            <p:cNvPicPr>
              <a:picLocks noChangeAspect="1" noChangeArrowheads="1"/>
            </p:cNvPicPr>
            <p:nvPr/>
          </p:nvPicPr>
          <p:blipFill>
            <a:blip r:embed="rId3" cstate="print"/>
            <a:srcRect r="11977"/>
            <a:stretch>
              <a:fillRect/>
            </a:stretch>
          </p:blipFill>
          <p:spPr bwMode="auto">
            <a:xfrm>
              <a:off x="10462221" y="3284984"/>
              <a:ext cx="1728192" cy="3356992"/>
            </a:xfrm>
            <a:prstGeom prst="rect">
              <a:avLst/>
            </a:prstGeom>
            <a:noFill/>
          </p:spPr>
        </p:pic>
        <p:pic>
          <p:nvPicPr>
            <p:cNvPr id="102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15486" y="6309320"/>
              <a:ext cx="2801229" cy="468000"/>
            </a:xfrm>
            <a:prstGeom prst="rect">
              <a:avLst/>
            </a:prstGeom>
            <a:noFill/>
          </p:spPr>
        </p:pic>
      </p:grp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09522" y="1600203"/>
            <a:ext cx="10238213" cy="4525963"/>
          </a:xfrm>
        </p:spPr>
        <p:txBody>
          <a:bodyPr>
            <a:normAutofit/>
          </a:bodyPr>
          <a:lstStyle/>
          <a:p>
            <a:pPr marL="0" indent="0">
              <a:buClr>
                <a:srgbClr val="2AC4B2"/>
              </a:buClr>
              <a:buSzPct val="120000"/>
              <a:buNone/>
            </a:pPr>
            <a:r>
              <a:rPr lang="ru-RU" sz="3600" b="1" dirty="0">
                <a:solidFill>
                  <a:srgbClr val="2993D1"/>
                </a:solidFill>
                <a:ea typeface="+mj-ea"/>
                <a:cs typeface="Arial" pitchFamily="34" charset="0"/>
              </a:rPr>
              <a:t>Ответственный пациент (ОП)</a:t>
            </a:r>
          </a:p>
          <a:p>
            <a:pPr marL="0" indent="0">
              <a:buNone/>
            </a:pPr>
            <a:r>
              <a:rPr lang="ru-RU" sz="2400" dirty="0"/>
              <a:t>- это человек, который осознанно участвует в процессе сохранения и поддержания своего здоровья:</a:t>
            </a:r>
          </a:p>
          <a:p>
            <a:r>
              <a:rPr lang="ru-RU" sz="2400" dirty="0"/>
              <a:t>обладает информацией о своем здоровье, заболевании (если есть), правах и алгоритмах действий;</a:t>
            </a:r>
          </a:p>
          <a:p>
            <a:r>
              <a:rPr lang="ru-RU" sz="2400" dirty="0"/>
              <a:t>сохраняет позитивный настрой и эмоциональную устойчивость;</a:t>
            </a:r>
          </a:p>
          <a:p>
            <a:r>
              <a:rPr lang="ru-RU" sz="2400" dirty="0"/>
              <a:t>проходит системную диспансеризацию (медосмотры);</a:t>
            </a:r>
          </a:p>
          <a:p>
            <a:r>
              <a:rPr lang="ru-RU" sz="2400" dirty="0"/>
              <a:t>сотрудничает с врачом и выполняет медицинские назначения, формирует полезные привычки.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936000"/>
          </a:xfrm>
        </p:spPr>
        <p:txBody>
          <a:bodyPr anchor="ctr">
            <a:normAutofit/>
          </a:bodyPr>
          <a:lstStyle/>
          <a:p>
            <a:r>
              <a:rPr lang="ru-RU" sz="36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ОПРЕДЕЛЕНИЕ</a:t>
            </a:r>
            <a:endParaRPr lang="ru-RU" sz="2400" b="1" dirty="0">
              <a:solidFill>
                <a:srgbClr val="2993D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2" name="Picture 2" descr="E:\РАБОТА\Сергеева Светлана\Лого ОСЛ 2024\магнит-трекер\041.png">
            <a:extLst>
              <a:ext uri="{FF2B5EF4-FFF2-40B4-BE49-F238E27FC236}">
                <a16:creationId xmlns:a16="http://schemas.microsoft.com/office/drawing/2014/main" id="{E2DBFE4A-1794-F6B5-0EF1-56A9C5E96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89" y="85804"/>
            <a:ext cx="1093863" cy="1091725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2C99A2-1FAF-7AEF-F37E-D54674C14D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524" y="491871"/>
            <a:ext cx="1545339" cy="19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28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B396-F198-873B-5FB5-64F993D21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0CCA261-644F-450D-5700-6974083A51EB}"/>
              </a:ext>
            </a:extLst>
          </p:cNvPr>
          <p:cNvGrpSpPr/>
          <p:nvPr/>
        </p:nvGrpSpPr>
        <p:grpSpPr>
          <a:xfrm>
            <a:off x="70832" y="155679"/>
            <a:ext cx="12071053" cy="6645969"/>
            <a:chOff x="119360" y="131351"/>
            <a:chExt cx="12071053" cy="6645969"/>
          </a:xfrm>
        </p:grpSpPr>
        <p:pic>
          <p:nvPicPr>
            <p:cNvPr id="9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0BB13202-5891-574E-E46C-BA12A451B4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H="1">
              <a:off x="119360" y="6093296"/>
              <a:ext cx="8202128" cy="648000"/>
            </a:xfrm>
            <a:prstGeom prst="rect">
              <a:avLst/>
            </a:prstGeom>
            <a:noFill/>
          </p:spPr>
        </p:pic>
        <p:pic>
          <p:nvPicPr>
            <p:cNvPr id="13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7248FFE4-3807-6DFF-6ABB-3A96140001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V="1">
              <a:off x="3862958" y="131351"/>
              <a:ext cx="8202121" cy="648000"/>
            </a:xfrm>
            <a:prstGeom prst="rect">
              <a:avLst/>
            </a:prstGeom>
            <a:noFill/>
          </p:spPr>
        </p:pic>
        <p:pic>
          <p:nvPicPr>
            <p:cNvPr id="1030" name="Picture 6" descr="E:\РАБОТА\Сергеева Светлана\Лого ОСЛ 2024\магнит-трекер\03.png">
              <a:extLst>
                <a:ext uri="{FF2B5EF4-FFF2-40B4-BE49-F238E27FC236}">
                  <a16:creationId xmlns:a16="http://schemas.microsoft.com/office/drawing/2014/main" id="{69077304-85AB-69F8-B997-85D97EF0EC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r="11977"/>
            <a:stretch>
              <a:fillRect/>
            </a:stretch>
          </p:blipFill>
          <p:spPr bwMode="auto">
            <a:xfrm>
              <a:off x="10462221" y="3284984"/>
              <a:ext cx="1728192" cy="3356992"/>
            </a:xfrm>
            <a:prstGeom prst="rect">
              <a:avLst/>
            </a:prstGeom>
            <a:noFill/>
          </p:spPr>
        </p:pic>
        <p:pic>
          <p:nvPicPr>
            <p:cNvPr id="1027" name="Picture 3" descr="E:\РАБОТА\Сергеева Светлана\Лого ОСЛ 2024\магнит-трекер\лого без фона.png">
              <a:extLst>
                <a:ext uri="{FF2B5EF4-FFF2-40B4-BE49-F238E27FC236}">
                  <a16:creationId xmlns:a16="http://schemas.microsoft.com/office/drawing/2014/main" id="{18D899B9-EE8C-7D38-C0DA-2DC3DC36F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15486" y="6309320"/>
              <a:ext cx="2801229" cy="468000"/>
            </a:xfrm>
            <a:prstGeom prst="rect">
              <a:avLst/>
            </a:prstGeom>
            <a:noFill/>
          </p:spPr>
        </p:pic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12CC8E4-7A26-1EBB-2DDD-277F6C02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630" y="245794"/>
            <a:ext cx="10971372" cy="936000"/>
          </a:xfrm>
        </p:spPr>
        <p:txBody>
          <a:bodyPr anchor="ctr">
            <a:normAutofit/>
          </a:bodyPr>
          <a:lstStyle/>
          <a:p>
            <a:r>
              <a:rPr lang="ru-RU" sz="32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ТЕСТИРОВАНИЕ</a:t>
            </a:r>
          </a:p>
        </p:txBody>
      </p:sp>
      <p:pic>
        <p:nvPicPr>
          <p:cNvPr id="2" name="Picture 2" descr="E:\РАБОТА\Сергеева Светлана\Лого ОСЛ 2024\магнит-трекер\041.png">
            <a:extLst>
              <a:ext uri="{FF2B5EF4-FFF2-40B4-BE49-F238E27FC236}">
                <a16:creationId xmlns:a16="http://schemas.microsoft.com/office/drawing/2014/main" id="{4D428F50-44B8-DA70-6682-F0E2FBF90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89" y="22399"/>
            <a:ext cx="1093863" cy="1091725"/>
          </a:xfrm>
          <a:prstGeom prst="rect">
            <a:avLst/>
          </a:prstGeom>
          <a:noFill/>
        </p:spPr>
      </p:pic>
      <p:pic>
        <p:nvPicPr>
          <p:cNvPr id="10" name="Объект 4">
            <a:extLst>
              <a:ext uri="{FF2B5EF4-FFF2-40B4-BE49-F238E27FC236}">
                <a16:creationId xmlns:a16="http://schemas.microsoft.com/office/drawing/2014/main" id="{D838737A-182B-9BFB-2DB7-ABE3E24DF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10631" y="1934689"/>
            <a:ext cx="2070321" cy="206529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08AE73-A028-144B-1C8C-BC72616EEDB8}"/>
              </a:ext>
            </a:extLst>
          </p:cNvPr>
          <p:cNvSpPr txBox="1"/>
          <p:nvPr/>
        </p:nvSpPr>
        <p:spPr>
          <a:xfrm>
            <a:off x="3070870" y="2886037"/>
            <a:ext cx="806489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9CBB3">
                    <a:lumMod val="75000"/>
                  </a:srgbClr>
                </a:solidFill>
                <a:latin typeface="Gotham Pro" pitchFamily="2" charset="0"/>
                <a:cs typeface="Gotham Pro" pitchFamily="2" charset="0"/>
              </a:rPr>
              <a:t>Измерьте свой личный уровень ответственности</a:t>
            </a:r>
          </a:p>
          <a:p>
            <a:endParaRPr lang="ru-RU" sz="2400" b="1" dirty="0">
              <a:solidFill>
                <a:srgbClr val="39CBB3">
                  <a:lumMod val="75000"/>
                </a:srgbClr>
              </a:solidFill>
              <a:latin typeface="Gotham Pro" pitchFamily="2" charset="0"/>
              <a:cs typeface="Gotham Pro" pitchFamily="2" charset="0"/>
            </a:endParaRPr>
          </a:p>
          <a:p>
            <a:endParaRPr lang="ru-RU" sz="2400" b="1" dirty="0">
              <a:solidFill>
                <a:srgbClr val="39CBB3">
                  <a:lumMod val="75000"/>
                </a:srgbClr>
              </a:solidFill>
              <a:latin typeface="Gotham Pro" pitchFamily="2" charset="0"/>
              <a:cs typeface="Gotham Pro" pitchFamily="2" charset="0"/>
            </a:endParaRPr>
          </a:p>
          <a:p>
            <a:endParaRPr lang="ru-RU" sz="2400" b="1" dirty="0">
              <a:solidFill>
                <a:srgbClr val="39CBB3">
                  <a:lumMod val="75000"/>
                </a:srgbClr>
              </a:solidFill>
              <a:latin typeface="Gotham Pro" pitchFamily="2" charset="0"/>
              <a:cs typeface="Gotham Pro" pitchFamily="2" charset="0"/>
            </a:endParaRPr>
          </a:p>
          <a:p>
            <a:pPr algn="ctr"/>
            <a:r>
              <a:rPr lang="ru-RU" sz="3600" b="1" dirty="0">
                <a:solidFill>
                  <a:srgbClr val="39CBB3">
                    <a:lumMod val="75000"/>
                  </a:srgbClr>
                </a:solidFill>
                <a:latin typeface="Gotham Pro" pitchFamily="2" charset="0"/>
                <a:cs typeface="Gotham Pro" pitchFamily="2" charset="0"/>
              </a:rPr>
              <a:t>Куратор – </a:t>
            </a:r>
            <a:r>
              <a:rPr lang="ru-RU" sz="3600" b="1" dirty="0" err="1">
                <a:solidFill>
                  <a:srgbClr val="39CBB3">
                    <a:lumMod val="75000"/>
                  </a:srgbClr>
                </a:solidFill>
                <a:latin typeface="Gotham Pro" pitchFamily="2" charset="0"/>
                <a:cs typeface="Gotham Pro" pitchFamily="2" charset="0"/>
              </a:rPr>
              <a:t>Мазницкая</a:t>
            </a:r>
            <a:r>
              <a:rPr lang="ru-RU" sz="3600" b="1" dirty="0">
                <a:solidFill>
                  <a:srgbClr val="39CBB3">
                    <a:lumMod val="75000"/>
                  </a:srgbClr>
                </a:solidFill>
                <a:latin typeface="Gotham Pro" pitchFamily="2" charset="0"/>
                <a:cs typeface="Gotham Pro" pitchFamily="2" charset="0"/>
              </a:rPr>
              <a:t> Людмила Алексеевна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037D5A-6C6D-7085-2F19-2F22ECC272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529" y="5229200"/>
            <a:ext cx="915473" cy="115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64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19360" y="131351"/>
            <a:ext cx="12071053" cy="6645969"/>
            <a:chOff x="119360" y="131351"/>
            <a:chExt cx="12071053" cy="6645969"/>
          </a:xfrm>
        </p:grpSpPr>
        <p:pic>
          <p:nvPicPr>
            <p:cNvPr id="9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H="1">
              <a:off x="119360" y="6093296"/>
              <a:ext cx="8202128" cy="648000"/>
            </a:xfrm>
            <a:prstGeom prst="rect">
              <a:avLst/>
            </a:prstGeom>
            <a:noFill/>
          </p:spPr>
        </p:pic>
        <p:pic>
          <p:nvPicPr>
            <p:cNvPr id="13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V="1">
              <a:off x="3862958" y="131351"/>
              <a:ext cx="8202121" cy="648000"/>
            </a:xfrm>
            <a:prstGeom prst="rect">
              <a:avLst/>
            </a:prstGeom>
            <a:noFill/>
          </p:spPr>
        </p:pic>
        <p:pic>
          <p:nvPicPr>
            <p:cNvPr id="1030" name="Picture 6" descr="E:\РАБОТА\Сергеева Светлана\Лого ОСЛ 2024\магнит-трекер\03.png"/>
            <p:cNvPicPr>
              <a:picLocks noChangeAspect="1" noChangeArrowheads="1"/>
            </p:cNvPicPr>
            <p:nvPr/>
          </p:nvPicPr>
          <p:blipFill>
            <a:blip r:embed="rId3" cstate="print"/>
            <a:srcRect r="11977"/>
            <a:stretch>
              <a:fillRect/>
            </a:stretch>
          </p:blipFill>
          <p:spPr bwMode="auto">
            <a:xfrm>
              <a:off x="10462221" y="3284984"/>
              <a:ext cx="1728192" cy="3356992"/>
            </a:xfrm>
            <a:prstGeom prst="rect">
              <a:avLst/>
            </a:prstGeom>
            <a:noFill/>
          </p:spPr>
        </p:pic>
        <p:pic>
          <p:nvPicPr>
            <p:cNvPr id="102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15486" y="6309320"/>
              <a:ext cx="2801229" cy="468000"/>
            </a:xfrm>
            <a:prstGeom prst="rect">
              <a:avLst/>
            </a:prstGeom>
            <a:noFill/>
          </p:spPr>
        </p:pic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520" y="366160"/>
            <a:ext cx="10971372" cy="936000"/>
          </a:xfrm>
        </p:spPr>
        <p:txBody>
          <a:bodyPr anchor="ctr">
            <a:normAutofit fontScale="90000"/>
          </a:bodyPr>
          <a:lstStyle/>
          <a:p>
            <a:r>
              <a:rPr lang="ru-RU" sz="40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ЭКОСИСТЕМА ОТВЕТСТВЕННОГО ПАЦИЕНТА </a:t>
            </a:r>
            <a:br>
              <a:rPr lang="ru-RU" sz="3600" b="1" dirty="0">
                <a:solidFill>
                  <a:srgbClr val="2993D1"/>
                </a:solidFill>
                <a:latin typeface="+mn-lt"/>
                <a:cs typeface="Arial" pitchFamily="34" charset="0"/>
              </a:rPr>
            </a:br>
            <a:endParaRPr lang="ru-RU" sz="3600" b="1" dirty="0">
              <a:solidFill>
                <a:srgbClr val="2993D1"/>
              </a:solidFill>
              <a:cs typeface="Arial" pitchFamily="34" charset="0"/>
            </a:endParaRPr>
          </a:p>
        </p:txBody>
      </p:sp>
      <p:pic>
        <p:nvPicPr>
          <p:cNvPr id="2" name="Picture 2" descr="E:\РАБОТА\Сергеева Светлана\Лого ОСЛ 2024\магнит-трекер\041.png">
            <a:extLst>
              <a:ext uri="{FF2B5EF4-FFF2-40B4-BE49-F238E27FC236}">
                <a16:creationId xmlns:a16="http://schemas.microsoft.com/office/drawing/2014/main" id="{E2DBFE4A-1794-F6B5-0EF1-56A9C5E96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34" y="44624"/>
            <a:ext cx="1093863" cy="1091725"/>
          </a:xfrm>
          <a:prstGeom prst="rect">
            <a:avLst/>
          </a:prstGeom>
          <a:noFill/>
        </p:spPr>
      </p:pic>
      <p:graphicFrame>
        <p:nvGraphicFramePr>
          <p:cNvPr id="7" name="Объект 4">
            <a:extLst>
              <a:ext uri="{FF2B5EF4-FFF2-40B4-BE49-F238E27FC236}">
                <a16:creationId xmlns:a16="http://schemas.microsoft.com/office/drawing/2014/main" id="{9E8BC82F-0AB5-F164-E261-428D306ECA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0230278"/>
              </p:ext>
            </p:extLst>
          </p:nvPr>
        </p:nvGraphicFramePr>
        <p:xfrm>
          <a:off x="334566" y="1932216"/>
          <a:ext cx="6048672" cy="3945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E9FBA60-C8FF-63F9-A6D4-0A543633006B}"/>
              </a:ext>
            </a:extLst>
          </p:cNvPr>
          <p:cNvSpPr/>
          <p:nvPr/>
        </p:nvSpPr>
        <p:spPr bwMode="auto">
          <a:xfrm>
            <a:off x="6309904" y="1895341"/>
            <a:ext cx="52709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1C1C1C"/>
                </a:solidFill>
              </a:rPr>
              <a:t>Ключевой задачей экосистемы является </a:t>
            </a:r>
            <a:r>
              <a:rPr lang="ru-RU" sz="2200" b="1" dirty="0">
                <a:solidFill>
                  <a:srgbClr val="1C1C1C"/>
                </a:solidFill>
              </a:rPr>
              <a:t>РАСПРЕДЕЛЕНИЕ ОТВЕТСТВЕННОСТИ </a:t>
            </a:r>
            <a:r>
              <a:rPr lang="ru-RU" sz="2200" dirty="0">
                <a:solidFill>
                  <a:srgbClr val="1C1C1C"/>
                </a:solidFill>
              </a:rPr>
              <a:t>между ее участниками, понимание своей роли и задач, эффективное взаимодействие всех участников.</a:t>
            </a:r>
          </a:p>
          <a:p>
            <a:endParaRPr lang="ru-RU" sz="2200" dirty="0">
              <a:solidFill>
                <a:srgbClr val="1C1C1C"/>
              </a:solidFill>
            </a:endParaRPr>
          </a:p>
          <a:p>
            <a:r>
              <a:rPr lang="ru-RU" sz="2200" dirty="0">
                <a:solidFill>
                  <a:srgbClr val="1C1C1C"/>
                </a:solidFill>
              </a:rPr>
              <a:t>Согласованным </a:t>
            </a:r>
            <a:r>
              <a:rPr lang="ru-RU" sz="2200" b="1" dirty="0">
                <a:solidFill>
                  <a:srgbClr val="1C1C1C"/>
                </a:solidFill>
              </a:rPr>
              <a:t>РЕЗУЛЬТАТОМ</a:t>
            </a:r>
            <a:r>
              <a:rPr lang="ru-RU" sz="2200" dirty="0">
                <a:solidFill>
                  <a:srgbClr val="1C1C1C"/>
                </a:solidFill>
              </a:rPr>
              <a:t> работы экосистемы является максимально возможное качество жизни ответственного пациента.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12BA4E-49C9-7D11-0041-EF88BFED3A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020" y="538378"/>
            <a:ext cx="1104181" cy="139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24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5"/>
          <p:cNvGrpSpPr/>
          <p:nvPr/>
        </p:nvGrpSpPr>
        <p:grpSpPr>
          <a:xfrm>
            <a:off x="99429" y="235414"/>
            <a:ext cx="11973342" cy="6541909"/>
            <a:chOff x="99440" y="235411"/>
            <a:chExt cx="11974901" cy="6541909"/>
          </a:xfrm>
        </p:grpSpPr>
        <p:pic>
          <p:nvPicPr>
            <p:cNvPr id="27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28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29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30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" y="43934"/>
            <a:ext cx="1847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1" y="-1"/>
            <a:ext cx="12190413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Gotham Pro" pitchFamily="2" charset="0"/>
                <a:cs typeface="Gotham Pro" pitchFamily="2" charset="0"/>
              </a:rPr>
              <a:t>СТРУКТУРА ОТВЕТСТВЕННОСТИ ПАЦИЕНТА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805871"/>
              </p:ext>
            </p:extLst>
          </p:nvPr>
        </p:nvGraphicFramePr>
        <p:xfrm>
          <a:off x="769024" y="1463151"/>
          <a:ext cx="10672925" cy="411348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719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0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1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99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507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148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ИНФОРМАЦИОННЫЙ БЛОК</a:t>
                      </a: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9CB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ЛИЧНОСТНЫЙ БЛОК</a:t>
                      </a:r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2993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ПОВЕДЕНЧЕСКИЙ БЛОК</a:t>
                      </a:r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1A65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39CBB3"/>
                          </a:solidFill>
                        </a:rPr>
                        <a:t>1. Информированность</a:t>
                      </a: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800" b="1" dirty="0">
                          <a:solidFill>
                            <a:srgbClr val="2993D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Осознанное</a:t>
                      </a:r>
                      <a:r>
                        <a:rPr lang="ru-RU" sz="1800" b="1" baseline="0" dirty="0">
                          <a:solidFill>
                            <a:srgbClr val="2993D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rgbClr val="2993D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</a:t>
                      </a:r>
                      <a:br>
                        <a:rPr lang="ru-RU" sz="1800" b="1" dirty="0">
                          <a:solidFill>
                            <a:srgbClr val="2993D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solidFill>
                            <a:srgbClr val="2993D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 своему здоровью  </a:t>
                      </a:r>
                      <a:endParaRPr lang="ru-RU" sz="1400" dirty="0">
                        <a:solidFill>
                          <a:srgbClr val="2993D1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1A65A3"/>
                        </a:solidFill>
                      </a:endParaRPr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1A65A3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Действия пациента</a:t>
                      </a:r>
                      <a:endParaRPr lang="ru-RU" sz="1800" dirty="0">
                        <a:solidFill>
                          <a:srgbClr val="1A65A3"/>
                        </a:solidFill>
                      </a:endParaRPr>
                    </a:p>
                  </a:txBody>
                  <a:tcPr marL="91428" marR="9142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39CBB3"/>
                          </a:solidFill>
                        </a:rPr>
                        <a:t>2. Алгоритмы действий</a:t>
                      </a: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2993D1"/>
                          </a:solidFill>
                        </a:rPr>
                        <a:t>2. Позитивная мотивация </a:t>
                      </a:r>
                      <a:br>
                        <a:rPr lang="ru-RU" sz="1800" b="1" dirty="0">
                          <a:solidFill>
                            <a:srgbClr val="2993D1"/>
                          </a:solidFill>
                        </a:rPr>
                      </a:br>
                      <a:r>
                        <a:rPr lang="ru-RU" sz="1800" b="1" dirty="0">
                          <a:solidFill>
                            <a:srgbClr val="2993D1"/>
                          </a:solidFill>
                        </a:rPr>
                        <a:t>и убеждения</a:t>
                      </a: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1A65A3"/>
                        </a:solidFill>
                      </a:endParaRPr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1A65A3"/>
                          </a:solidFill>
                        </a:rPr>
                        <a:t>2. Эффективные коммуникации</a:t>
                      </a:r>
                    </a:p>
                  </a:txBody>
                  <a:tcPr marL="91428" marR="9142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2993D1"/>
                          </a:solidFill>
                        </a:rPr>
                        <a:t>3. Эмоционально-устойчивое и ресурсное состояние </a:t>
                      </a: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2993D1"/>
                          </a:solidFill>
                        </a:rPr>
                        <a:t>4. Воля и самодисциплина</a:t>
                      </a:r>
                    </a:p>
                  </a:txBody>
                  <a:tcPr marL="91428" marR="91428" anchor="ctr">
                    <a:lnR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lnL w="12700" cap="flat" cmpd="sng" algn="ctr">
                      <a:solidFill>
                        <a:schemeClr val="tx1">
                          <a:lumMod val="10000"/>
                          <a:lumOff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28" marR="9142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Picture 2" descr="C:\Users\shert\Документы\Работа\Сергеева Светлана\2026 презентация\0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80761" y="2481886"/>
            <a:ext cx="359953" cy="421818"/>
          </a:xfrm>
          <a:prstGeom prst="rect">
            <a:avLst/>
          </a:prstGeom>
          <a:noFill/>
        </p:spPr>
      </p:pic>
      <p:pic>
        <p:nvPicPr>
          <p:cNvPr id="13" name="Picture 2" descr="C:\Users\shert\Документы\Работа\Сергеева Светлана\2026 презентация\0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4766" y="3243798"/>
            <a:ext cx="431944" cy="432000"/>
          </a:xfrm>
          <a:prstGeom prst="rect">
            <a:avLst/>
          </a:prstGeom>
          <a:noFill/>
        </p:spPr>
      </p:pic>
      <p:pic>
        <p:nvPicPr>
          <p:cNvPr id="3074" name="Picture 2" descr="C:\Users\shert\Документы\Работа\Сергеева Светлана\2026 презентация\0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46690" y="2424053"/>
            <a:ext cx="379232" cy="432000"/>
          </a:xfrm>
          <a:prstGeom prst="rect">
            <a:avLst/>
          </a:prstGeom>
          <a:noFill/>
        </p:spPr>
      </p:pic>
      <p:pic>
        <p:nvPicPr>
          <p:cNvPr id="3076" name="Picture 4" descr="C:\Users\shert\Документы\Работа\Сергеева Светлана\2026 презентация\07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97732" y="3265176"/>
            <a:ext cx="477146" cy="432000"/>
          </a:xfrm>
          <a:prstGeom prst="rect">
            <a:avLst/>
          </a:prstGeom>
          <a:noFill/>
        </p:spPr>
      </p:pic>
      <p:pic>
        <p:nvPicPr>
          <p:cNvPr id="3077" name="Picture 5" descr="C:\Users\shert\Документы\Работа\Сергеева Светлана\2026 презентация\08.png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4302337" y="4088095"/>
            <a:ext cx="467939" cy="468000"/>
          </a:xfrm>
          <a:prstGeom prst="rect">
            <a:avLst/>
          </a:prstGeom>
          <a:noFill/>
        </p:spPr>
      </p:pic>
      <p:pic>
        <p:nvPicPr>
          <p:cNvPr id="18" name="Picture 3" descr="C:\Users\shert\Документы\Работа\Сергеева Светлана\2026 презентация\09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4347880" y="4879767"/>
            <a:ext cx="376852" cy="468000"/>
          </a:xfrm>
          <a:prstGeom prst="rect">
            <a:avLst/>
          </a:prstGeom>
          <a:noFill/>
        </p:spPr>
      </p:pic>
      <p:pic>
        <p:nvPicPr>
          <p:cNvPr id="3078" name="Picture 6" descr="C:\Users\shert\Документы\Работа\Сергеева Светлана\2026 презентация\01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203994" y="2437361"/>
            <a:ext cx="374351" cy="468000"/>
          </a:xfrm>
          <a:prstGeom prst="rect">
            <a:avLst/>
          </a:prstGeom>
          <a:noFill/>
        </p:spPr>
      </p:pic>
      <p:pic>
        <p:nvPicPr>
          <p:cNvPr id="3079" name="Picture 7" descr="C:\Users\shert\Документы\Работа\Сергеева Светлана\2026 презентация\enquir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75198" y="3275031"/>
            <a:ext cx="431944" cy="426389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1E2444-741E-8E25-4FB7-FE36DB89357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483" y="4556095"/>
            <a:ext cx="1359967" cy="171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5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8BBCF-6942-A0FC-9A36-DFDE0DD76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0015CF8-FC36-B300-A820-EFF3DAC32C00}"/>
              </a:ext>
            </a:extLst>
          </p:cNvPr>
          <p:cNvGrpSpPr/>
          <p:nvPr/>
        </p:nvGrpSpPr>
        <p:grpSpPr>
          <a:xfrm>
            <a:off x="119360" y="131351"/>
            <a:ext cx="12071053" cy="6609945"/>
            <a:chOff x="119360" y="131351"/>
            <a:chExt cx="12071053" cy="6609945"/>
          </a:xfrm>
        </p:grpSpPr>
        <p:pic>
          <p:nvPicPr>
            <p:cNvPr id="9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193A07B9-2408-AC1F-8396-08E2BC5C6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H="1">
              <a:off x="119360" y="6093296"/>
              <a:ext cx="8202128" cy="648000"/>
            </a:xfrm>
            <a:prstGeom prst="rect">
              <a:avLst/>
            </a:prstGeom>
            <a:noFill/>
          </p:spPr>
        </p:pic>
        <p:pic>
          <p:nvPicPr>
            <p:cNvPr id="13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0B8F5838-4DE5-57ED-1C94-2641711159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V="1">
              <a:off x="3862958" y="131351"/>
              <a:ext cx="8202121" cy="648000"/>
            </a:xfrm>
            <a:prstGeom prst="rect">
              <a:avLst/>
            </a:prstGeom>
            <a:noFill/>
          </p:spPr>
        </p:pic>
        <p:pic>
          <p:nvPicPr>
            <p:cNvPr id="1030" name="Picture 6" descr="E:\РАБОТА\Сергеева Светлана\Лого ОСЛ 2024\магнит-трекер\03.png">
              <a:extLst>
                <a:ext uri="{FF2B5EF4-FFF2-40B4-BE49-F238E27FC236}">
                  <a16:creationId xmlns:a16="http://schemas.microsoft.com/office/drawing/2014/main" id="{443A155C-A5F5-FF47-FAEE-DB87CA81E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r="11977"/>
            <a:stretch>
              <a:fillRect/>
            </a:stretch>
          </p:blipFill>
          <p:spPr bwMode="auto">
            <a:xfrm>
              <a:off x="10462221" y="3284984"/>
              <a:ext cx="1728192" cy="3356992"/>
            </a:xfrm>
            <a:prstGeom prst="rect">
              <a:avLst/>
            </a:prstGeom>
            <a:noFill/>
          </p:spPr>
        </p:pic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4C513B4-C93D-91EC-286B-74781986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76" y="101922"/>
            <a:ext cx="10971372" cy="936000"/>
          </a:xfrm>
        </p:spPr>
        <p:txBody>
          <a:bodyPr anchor="ctr">
            <a:normAutofit/>
          </a:bodyPr>
          <a:lstStyle/>
          <a:p>
            <a:r>
              <a:rPr lang="ru-RU" sz="32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ИНФОРМАЦИОННЫЙ БЛОК</a:t>
            </a:r>
          </a:p>
        </p:txBody>
      </p:sp>
      <p:pic>
        <p:nvPicPr>
          <p:cNvPr id="2" name="Picture 2" descr="E:\РАБОТА\Сергеева Светлана\Лого ОСЛ 2024\магнит-трекер\041.png">
            <a:extLst>
              <a:ext uri="{FF2B5EF4-FFF2-40B4-BE49-F238E27FC236}">
                <a16:creationId xmlns:a16="http://schemas.microsoft.com/office/drawing/2014/main" id="{A1A7B83D-8BCC-E83E-E2D9-CF49A7125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815" y="172883"/>
            <a:ext cx="1093863" cy="1091725"/>
          </a:xfrm>
          <a:prstGeom prst="rect">
            <a:avLst/>
          </a:prstGeom>
          <a:noFill/>
        </p:spPr>
      </p:pic>
      <p:pic>
        <p:nvPicPr>
          <p:cNvPr id="1026" name="Picture 2" descr="E:\ST250\Рабочий стол\В РАБОТЕ\Проекты\2025\НКО\ОП\Семинар март\Готовое_Семинар ОП_март 2026\Картинки по элементам\Структура ОП\1 ОП_Инфо бло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188" y="840272"/>
            <a:ext cx="8688288" cy="579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DDBB11-FD7E-2AF3-DBE3-B320583C74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360" y="465087"/>
            <a:ext cx="1266741" cy="159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28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622" y="110504"/>
            <a:ext cx="10971372" cy="1143000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700" b="1" dirty="0">
                <a:solidFill>
                  <a:srgbClr val="2993D1"/>
                </a:solidFill>
                <a:cs typeface="Arial" pitchFamily="34" charset="0"/>
              </a:rPr>
              <a:t>ЛИЧНОСТНЫЙ БЛОК.  Позитивная мотивация и убеждения</a:t>
            </a: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700" b="1" dirty="0">
                <a:solidFill>
                  <a:srgbClr val="2993D1"/>
                </a:solidFill>
                <a:cs typeface="Arial" pitchFamily="34" charset="0"/>
              </a:rPr>
              <a:t> </a:t>
            </a:r>
            <a:br>
              <a:rPr lang="ru-RU" b="1" dirty="0">
                <a:solidFill>
                  <a:srgbClr val="2993D1"/>
                </a:solidFill>
                <a:cs typeface="Arial" pitchFamily="34" charset="0"/>
              </a:rPr>
            </a:br>
            <a:endParaRPr lang="ru-RU" dirty="0"/>
          </a:p>
        </p:txBody>
      </p:sp>
      <p:pic>
        <p:nvPicPr>
          <p:cNvPr id="3075" name="Picture 3" descr="E:\ST250\Рабочий стол\В РАБОТЕ\Проекты\2025\НКО\ОП\Семинар март\Готовое_Семинар ОП_март 2026\Картинки по элементам\Структура ОП\2.2 ОП_Личностный блок_Мотивация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686" y="598092"/>
            <a:ext cx="9217024" cy="614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2309CF-230D-CA4B-8E3B-2E0C4FA70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684" y="598092"/>
            <a:ext cx="9217025" cy="61446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0234D3-D9EA-CD36-8D40-C09C4BA33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202" y="110504"/>
            <a:ext cx="1141177" cy="144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75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622" y="260648"/>
            <a:ext cx="10971372" cy="720080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400" b="1" dirty="0">
                <a:solidFill>
                  <a:srgbClr val="2993D1"/>
                </a:solidFill>
                <a:cs typeface="Arial" pitchFamily="34" charset="0"/>
              </a:rPr>
              <a:t>ЛИЧНОСТНЫЙ БЛОК. Эмоционально-устойчивое и ресурсное состояние</a:t>
            </a:r>
            <a:r>
              <a:rPr lang="ru-RU" sz="2700" b="1" dirty="0">
                <a:solidFill>
                  <a:srgbClr val="2993D1"/>
                </a:solidFill>
                <a:cs typeface="Arial" pitchFamily="34" charset="0"/>
              </a:rPr>
              <a:t> </a:t>
            </a: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700" b="1" dirty="0">
                <a:solidFill>
                  <a:srgbClr val="2993D1"/>
                </a:solidFill>
                <a:cs typeface="Arial" pitchFamily="34" charset="0"/>
              </a:rPr>
              <a:t> </a:t>
            </a:r>
            <a:br>
              <a:rPr lang="ru-RU" b="1" dirty="0">
                <a:solidFill>
                  <a:srgbClr val="2993D1"/>
                </a:solidFill>
                <a:cs typeface="Arial" pitchFamily="34" charset="0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786" y="669926"/>
            <a:ext cx="9089918" cy="6062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F9877B-C6C7-125C-A551-FAB4EDD9D6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36" y="5366"/>
            <a:ext cx="974900" cy="123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09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622" y="116632"/>
            <a:ext cx="10971372" cy="720080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400" b="1" dirty="0">
                <a:solidFill>
                  <a:srgbClr val="2993D1"/>
                </a:solidFill>
                <a:cs typeface="Arial" pitchFamily="34" charset="0"/>
              </a:rPr>
              <a:t>ПОВЕДЕНЧЕСКИЙ БЛОК.  1. Действия пациента</a:t>
            </a: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700" b="1" dirty="0">
                <a:solidFill>
                  <a:srgbClr val="2993D1"/>
                </a:solidFill>
                <a:cs typeface="Arial" pitchFamily="34" charset="0"/>
              </a:rPr>
              <a:t> </a:t>
            </a:r>
            <a:br>
              <a:rPr lang="ru-RU" b="1" dirty="0">
                <a:solidFill>
                  <a:srgbClr val="2993D1"/>
                </a:solidFill>
                <a:cs typeface="Arial" pitchFamily="34" charset="0"/>
              </a:rPr>
            </a:br>
            <a:endParaRPr lang="ru-RU" dirty="0"/>
          </a:p>
        </p:txBody>
      </p:sp>
      <p:pic>
        <p:nvPicPr>
          <p:cNvPr id="6146" name="Picture 2" descr="E:\ST250\Рабочий стол\В РАБОТЕ\Проекты\2025\НКО\ОП\Семинар март\Готовое_Семинар ОП_март 2026\Картинки по элементам\Структура ОП\3.1 ОП_Поведенческий блок_Действ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703" y="665313"/>
            <a:ext cx="9114084" cy="607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768FAB-1700-7403-1712-DF8999F894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750" y="5454772"/>
            <a:ext cx="1082360" cy="136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87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622" y="-54767"/>
            <a:ext cx="10971372" cy="720080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31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400" b="1" dirty="0">
                <a:solidFill>
                  <a:srgbClr val="2993D1"/>
                </a:solidFill>
                <a:cs typeface="Arial" pitchFamily="34" charset="0"/>
              </a:rPr>
              <a:t>ПОВЕДЕНЧЕСКИЙ БЛОК. Эффективные коммуникации</a:t>
            </a:r>
            <a:br>
              <a:rPr lang="ru-RU" sz="24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br>
              <a:rPr lang="ru-RU" sz="2700" b="1" dirty="0">
                <a:solidFill>
                  <a:srgbClr val="2993D1"/>
                </a:solidFill>
                <a:cs typeface="Arial" pitchFamily="34" charset="0"/>
              </a:rPr>
            </a:br>
            <a:r>
              <a:rPr lang="ru-RU" sz="2700" b="1" dirty="0">
                <a:solidFill>
                  <a:srgbClr val="2993D1"/>
                </a:solidFill>
                <a:cs typeface="Arial" pitchFamily="34" charset="0"/>
              </a:rPr>
              <a:t> </a:t>
            </a:r>
            <a:br>
              <a:rPr lang="ru-RU" b="1" dirty="0">
                <a:solidFill>
                  <a:srgbClr val="2993D1"/>
                </a:solidFill>
                <a:cs typeface="Arial" pitchFamily="34" charset="0"/>
              </a:rPr>
            </a:br>
            <a:endParaRPr lang="ru-RU" dirty="0"/>
          </a:p>
        </p:txBody>
      </p:sp>
      <p:pic>
        <p:nvPicPr>
          <p:cNvPr id="1026" name="Picture 2" descr="E:\ST250\Рабочий стол\В РАБОТЕ\Проекты\2025\НКО\ОП\Семинар март\Готовое_Семинар ОП_март 2026\Картинки по элементам\Структура ОП\3.2 ОП_Поведенческий блок_Коммуник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987" y="548680"/>
            <a:ext cx="9289032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72E93C-A3BE-9B54-A02E-BB337BF14A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202" y="5517232"/>
            <a:ext cx="750008" cy="5760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BB6D30-2647-0138-9F0A-1F7AC635A5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750" y="116632"/>
            <a:ext cx="1047137" cy="132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67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6753C-8411-F370-54FE-D5D11778E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5764F6B-1F1C-5585-EC83-55645CB46D12}"/>
              </a:ext>
            </a:extLst>
          </p:cNvPr>
          <p:cNvGrpSpPr/>
          <p:nvPr/>
        </p:nvGrpSpPr>
        <p:grpSpPr>
          <a:xfrm>
            <a:off x="119360" y="131353"/>
            <a:ext cx="11945719" cy="6645969"/>
            <a:chOff x="119360" y="131351"/>
            <a:chExt cx="11945719" cy="6645969"/>
          </a:xfrm>
        </p:grpSpPr>
        <p:pic>
          <p:nvPicPr>
            <p:cNvPr id="9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9CA3810E-95A9-B112-8410-9A5E5576A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H="1">
              <a:off x="119360" y="6093296"/>
              <a:ext cx="8202128" cy="648000"/>
            </a:xfrm>
            <a:prstGeom prst="rect">
              <a:avLst/>
            </a:prstGeom>
            <a:noFill/>
          </p:spPr>
        </p:pic>
        <p:pic>
          <p:nvPicPr>
            <p:cNvPr id="13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68955B03-138E-6161-B975-8E879BA25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V="1">
              <a:off x="3862958" y="131351"/>
              <a:ext cx="8202121" cy="648000"/>
            </a:xfrm>
            <a:prstGeom prst="rect">
              <a:avLst/>
            </a:prstGeom>
            <a:noFill/>
          </p:spPr>
        </p:pic>
        <p:pic>
          <p:nvPicPr>
            <p:cNvPr id="1027" name="Picture 3" descr="E:\РАБОТА\Сергеева Светлана\Лого ОСЛ 2024\магнит-трекер\лого без фона.png">
              <a:extLst>
                <a:ext uri="{FF2B5EF4-FFF2-40B4-BE49-F238E27FC236}">
                  <a16:creationId xmlns:a16="http://schemas.microsoft.com/office/drawing/2014/main" id="{19E1E4E2-D2FE-DA28-3D57-9B720F275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15486" y="6309320"/>
              <a:ext cx="2801229" cy="468000"/>
            </a:xfrm>
            <a:prstGeom prst="rect">
              <a:avLst/>
            </a:prstGeom>
            <a:noFill/>
          </p:spPr>
        </p:pic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23C405F-ECD3-5FB9-EFB9-B1F96DD0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598" y="375688"/>
            <a:ext cx="10971372" cy="1015663"/>
          </a:xfrm>
        </p:spPr>
        <p:txBody>
          <a:bodyPr anchor="ctr">
            <a:normAutofit fontScale="90000"/>
          </a:bodyPr>
          <a:lstStyle/>
          <a:p>
            <a:r>
              <a:rPr lang="ru-RU" sz="27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ДИНАМИЧЕСКАЯ МОДЕЛЬ ПАЦИЕНТА, </a:t>
            </a:r>
            <a:br>
              <a:rPr lang="ru-RU" sz="2700" b="1" dirty="0">
                <a:solidFill>
                  <a:srgbClr val="2993D1"/>
                </a:solidFill>
                <a:latin typeface="+mn-lt"/>
                <a:cs typeface="Arial" pitchFamily="34" charset="0"/>
              </a:rPr>
            </a:br>
            <a:r>
              <a:rPr lang="ru-RU" sz="27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ОТВЕТСТВЕННОГО ЗА СВОЕ ЗДОРОВЬЕ</a:t>
            </a:r>
            <a:br>
              <a:rPr lang="ru-RU" sz="3200" b="1" dirty="0">
                <a:solidFill>
                  <a:srgbClr val="2993D1"/>
                </a:solidFill>
                <a:latin typeface="+mn-lt"/>
                <a:cs typeface="Arial" pitchFamily="34" charset="0"/>
              </a:rPr>
            </a:br>
            <a:endParaRPr lang="ru-RU" sz="3200" b="1" dirty="0">
              <a:solidFill>
                <a:srgbClr val="2993D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2" name="Picture 2" descr="E:\РАБОТА\Сергеева Светлана\Лого ОСЛ 2024\магнит-трекер\041.png">
            <a:extLst>
              <a:ext uri="{FF2B5EF4-FFF2-40B4-BE49-F238E27FC236}">
                <a16:creationId xmlns:a16="http://schemas.microsoft.com/office/drawing/2014/main" id="{12350483-B696-550F-082E-0CF02A709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815" y="172883"/>
            <a:ext cx="1093863" cy="1091725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7E6A65-922A-BBDB-6C77-E87E3685B19A}"/>
              </a:ext>
            </a:extLst>
          </p:cNvPr>
          <p:cNvSpPr txBox="1"/>
          <p:nvPr/>
        </p:nvSpPr>
        <p:spPr>
          <a:xfrm>
            <a:off x="406575" y="1871566"/>
            <a:ext cx="403244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993D1"/>
                </a:solidFill>
                <a:ea typeface="+mj-ea"/>
                <a:cs typeface="Arial" pitchFamily="34" charset="0"/>
              </a:rPr>
              <a:t>ИНФОРМАЦИОННЫЙ БЛОК</a:t>
            </a:r>
          </a:p>
          <a:p>
            <a:pPr algn="ctr"/>
            <a:r>
              <a:rPr lang="ru-RU" sz="3600" b="1" dirty="0"/>
              <a:t>Знания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9CD3C-596C-9277-8565-77E537C33D3F}"/>
              </a:ext>
            </a:extLst>
          </p:cNvPr>
          <p:cNvSpPr txBox="1"/>
          <p:nvPr/>
        </p:nvSpPr>
        <p:spPr>
          <a:xfrm>
            <a:off x="406575" y="3284983"/>
            <a:ext cx="4032448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993D1"/>
                </a:solidFill>
                <a:ea typeface="+mj-ea"/>
                <a:cs typeface="Arial" pitchFamily="34" charset="0"/>
              </a:rPr>
              <a:t>ЛИЧНОСТНЫЙ</a:t>
            </a:r>
            <a:r>
              <a:rPr lang="ru-RU" sz="2800" b="1" dirty="0">
                <a:solidFill>
                  <a:srgbClr val="2993D1"/>
                </a:solidFill>
                <a:ea typeface="+mj-ea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2993D1"/>
                </a:solidFill>
                <a:ea typeface="+mj-ea"/>
                <a:cs typeface="Arial" pitchFamily="34" charset="0"/>
              </a:rPr>
              <a:t>БЛОК</a:t>
            </a:r>
            <a:endParaRPr lang="ru-RU" sz="2800" b="1" dirty="0">
              <a:solidFill>
                <a:srgbClr val="2993D1"/>
              </a:solidFill>
              <a:ea typeface="+mj-ea"/>
              <a:cs typeface="Arial" pitchFamily="34" charset="0"/>
            </a:endParaRPr>
          </a:p>
          <a:p>
            <a:pPr algn="ctr"/>
            <a:r>
              <a:rPr lang="ru-RU" sz="3600" b="1" dirty="0"/>
              <a:t>Настрой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033E45-047C-B36C-C479-0017150CA9DA}"/>
              </a:ext>
            </a:extLst>
          </p:cNvPr>
          <p:cNvSpPr txBox="1"/>
          <p:nvPr/>
        </p:nvSpPr>
        <p:spPr>
          <a:xfrm>
            <a:off x="5015087" y="2598005"/>
            <a:ext cx="3877902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993D1"/>
                </a:solidFill>
                <a:ea typeface="+mj-ea"/>
                <a:cs typeface="Arial" pitchFamily="34" charset="0"/>
              </a:rPr>
              <a:t>ПОВЕДЕНЧЕСКИЙ БЛОК</a:t>
            </a:r>
          </a:p>
          <a:p>
            <a:pPr algn="ctr"/>
            <a:r>
              <a:rPr lang="ru-RU" sz="3600" b="1" dirty="0"/>
              <a:t>Действия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9230D2-E338-B489-C379-66D415ACC4C4}"/>
              </a:ext>
            </a:extLst>
          </p:cNvPr>
          <p:cNvSpPr txBox="1"/>
          <p:nvPr/>
        </p:nvSpPr>
        <p:spPr>
          <a:xfrm>
            <a:off x="9551590" y="2591681"/>
            <a:ext cx="2304256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Результат</a:t>
            </a:r>
          </a:p>
          <a:p>
            <a:pPr algn="ctr"/>
            <a:endParaRPr lang="ru-RU" sz="2400" dirty="0"/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7ED107E-4569-6FB2-E553-47E62C2C593B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439023" y="2379398"/>
            <a:ext cx="576064" cy="7264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4872C249-5BA2-AD64-901B-9FC04BF3CB1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4439023" y="3105837"/>
            <a:ext cx="576064" cy="7177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309F3541-6D86-9423-9F38-FF6E391F98A9}"/>
              </a:ext>
            </a:extLst>
          </p:cNvPr>
          <p:cNvCxnSpPr>
            <a:cxnSpLocks/>
          </p:cNvCxnSpPr>
          <p:nvPr/>
        </p:nvCxnSpPr>
        <p:spPr>
          <a:xfrm>
            <a:off x="8975526" y="3100132"/>
            <a:ext cx="4956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69CD5D-CD48-D56E-D81E-90B704F71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750" y="5192426"/>
            <a:ext cx="879780" cy="111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11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606" y="-91058"/>
            <a:ext cx="10971372" cy="1143000"/>
          </a:xfrm>
        </p:spPr>
        <p:txBody>
          <a:bodyPr/>
          <a:lstStyle/>
          <a:p>
            <a:r>
              <a:rPr lang="ru-RU" sz="3600" b="1" dirty="0">
                <a:latin typeface="+mn-lt"/>
              </a:rPr>
              <a:t>4 сферы полезных привычек ОП</a:t>
            </a:r>
          </a:p>
        </p:txBody>
      </p:sp>
      <p:pic>
        <p:nvPicPr>
          <p:cNvPr id="8194" name="Picture 2" descr="E:\ST250\Рабочий стол\В РАБОТЕ\Проекты\2025\НКО\ОП\Семинар март\Готовое_Семинар ОП_март 2026\Картинки по элементам\Привычки ОП\Привычки_4 элемента Без фо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444" y="764706"/>
            <a:ext cx="7521177" cy="644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D16C10-1B65-32A8-F01F-FE4A697902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785" y="5460860"/>
            <a:ext cx="9054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59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662AB-CB92-ABDC-1115-3E8C23E5F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25A9AA7-2507-9BD8-4358-A9A9F61D5909}"/>
              </a:ext>
            </a:extLst>
          </p:cNvPr>
          <p:cNvGrpSpPr/>
          <p:nvPr/>
        </p:nvGrpSpPr>
        <p:grpSpPr>
          <a:xfrm>
            <a:off x="70832" y="155679"/>
            <a:ext cx="12071053" cy="6645969"/>
            <a:chOff x="119360" y="131351"/>
            <a:chExt cx="12071053" cy="6645969"/>
          </a:xfrm>
        </p:grpSpPr>
        <p:pic>
          <p:nvPicPr>
            <p:cNvPr id="9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B21FE92D-F12F-13EA-2379-02086607C4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H="1">
              <a:off x="119360" y="6093296"/>
              <a:ext cx="8202128" cy="648000"/>
            </a:xfrm>
            <a:prstGeom prst="rect">
              <a:avLst/>
            </a:prstGeom>
            <a:noFill/>
          </p:spPr>
        </p:pic>
        <p:pic>
          <p:nvPicPr>
            <p:cNvPr id="13" name="Picture 4" descr="E:\РАБОТА\Сергеева Светлана\Лого ОСЛ 2024\магнит-трекер\02.png">
              <a:extLst>
                <a:ext uri="{FF2B5EF4-FFF2-40B4-BE49-F238E27FC236}">
                  <a16:creationId xmlns:a16="http://schemas.microsoft.com/office/drawing/2014/main" id="{3A01DA47-B2D0-2407-C9DF-A7F662AD2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-467"/>
            <a:stretch>
              <a:fillRect/>
            </a:stretch>
          </p:blipFill>
          <p:spPr bwMode="auto">
            <a:xfrm flipV="1">
              <a:off x="3862958" y="131351"/>
              <a:ext cx="8202121" cy="648000"/>
            </a:xfrm>
            <a:prstGeom prst="rect">
              <a:avLst/>
            </a:prstGeom>
            <a:noFill/>
          </p:spPr>
        </p:pic>
        <p:pic>
          <p:nvPicPr>
            <p:cNvPr id="1030" name="Picture 6" descr="E:\РАБОТА\Сергеева Светлана\Лого ОСЛ 2024\магнит-трекер\03.png">
              <a:extLst>
                <a:ext uri="{FF2B5EF4-FFF2-40B4-BE49-F238E27FC236}">
                  <a16:creationId xmlns:a16="http://schemas.microsoft.com/office/drawing/2014/main" id="{5456DF98-D51C-9DEC-8072-24F1E7829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r="11977"/>
            <a:stretch>
              <a:fillRect/>
            </a:stretch>
          </p:blipFill>
          <p:spPr bwMode="auto">
            <a:xfrm>
              <a:off x="10462221" y="3284984"/>
              <a:ext cx="1728192" cy="3356992"/>
            </a:xfrm>
            <a:prstGeom prst="rect">
              <a:avLst/>
            </a:prstGeom>
            <a:noFill/>
          </p:spPr>
        </p:pic>
        <p:pic>
          <p:nvPicPr>
            <p:cNvPr id="1027" name="Picture 3" descr="E:\РАБОТА\Сергеева Светлана\Лого ОСЛ 2024\магнит-трекер\лого без фона.png">
              <a:extLst>
                <a:ext uri="{FF2B5EF4-FFF2-40B4-BE49-F238E27FC236}">
                  <a16:creationId xmlns:a16="http://schemas.microsoft.com/office/drawing/2014/main" id="{C7918AAB-D18E-0263-1F4A-6E4F42DCB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15486" y="6309320"/>
              <a:ext cx="2801229" cy="468000"/>
            </a:xfrm>
            <a:prstGeom prst="rect">
              <a:avLst/>
            </a:prstGeom>
            <a:noFill/>
          </p:spPr>
        </p:pic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A57E08B-C24F-B37A-068C-ADBBCE3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630" y="245794"/>
            <a:ext cx="10971372" cy="936000"/>
          </a:xfrm>
        </p:spPr>
        <p:txBody>
          <a:bodyPr anchor="ctr">
            <a:normAutofit/>
          </a:bodyPr>
          <a:lstStyle/>
          <a:p>
            <a:r>
              <a:rPr lang="ru-RU" sz="3200" b="1" dirty="0">
                <a:solidFill>
                  <a:srgbClr val="2993D1"/>
                </a:solidFill>
                <a:latin typeface="+mn-lt"/>
                <a:cs typeface="Arial" pitchFamily="34" charset="0"/>
              </a:rPr>
              <a:t>ТЕСТИРОВАНИЕ</a:t>
            </a:r>
          </a:p>
        </p:txBody>
      </p:sp>
      <p:pic>
        <p:nvPicPr>
          <p:cNvPr id="2" name="Picture 2" descr="E:\РАБОТА\Сергеева Светлана\Лого ОСЛ 2024\магнит-трекер\041.png">
            <a:extLst>
              <a:ext uri="{FF2B5EF4-FFF2-40B4-BE49-F238E27FC236}">
                <a16:creationId xmlns:a16="http://schemas.microsoft.com/office/drawing/2014/main" id="{2665806A-D37D-8EF8-0939-C4E22A40D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589" y="22399"/>
            <a:ext cx="1093863" cy="1091725"/>
          </a:xfrm>
          <a:prstGeom prst="rect">
            <a:avLst/>
          </a:prstGeom>
          <a:noFill/>
        </p:spPr>
      </p:pic>
      <p:pic>
        <p:nvPicPr>
          <p:cNvPr id="10" name="Объект 4">
            <a:extLst>
              <a:ext uri="{FF2B5EF4-FFF2-40B4-BE49-F238E27FC236}">
                <a16:creationId xmlns:a16="http://schemas.microsoft.com/office/drawing/2014/main" id="{8993FB0C-DC53-4D77-9FDA-80B603178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10631" y="1934689"/>
            <a:ext cx="2070321" cy="206529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EA724-C069-47BF-80E8-1B193CEEACF2}"/>
              </a:ext>
            </a:extLst>
          </p:cNvPr>
          <p:cNvSpPr txBox="1"/>
          <p:nvPr/>
        </p:nvSpPr>
        <p:spPr>
          <a:xfrm>
            <a:off x="3070870" y="2886037"/>
            <a:ext cx="806489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9CBB3">
                    <a:lumMod val="75000"/>
                  </a:srgbClr>
                </a:solidFill>
                <a:latin typeface="Gotham Pro" pitchFamily="2" charset="0"/>
                <a:cs typeface="Gotham Pro" pitchFamily="2" charset="0"/>
              </a:rPr>
              <a:t>Измерьте свой личный уровень ответственности</a:t>
            </a:r>
          </a:p>
          <a:p>
            <a:endParaRPr lang="ru-RU" sz="2400" b="1" dirty="0">
              <a:solidFill>
                <a:srgbClr val="39CBB3">
                  <a:lumMod val="75000"/>
                </a:srgbClr>
              </a:solidFill>
              <a:latin typeface="Gotham Pro" pitchFamily="2" charset="0"/>
              <a:cs typeface="Gotham Pro" pitchFamily="2" charset="0"/>
            </a:endParaRPr>
          </a:p>
          <a:p>
            <a:endParaRPr lang="ru-RU" sz="2400" b="1" dirty="0">
              <a:solidFill>
                <a:srgbClr val="39CBB3">
                  <a:lumMod val="75000"/>
                </a:srgbClr>
              </a:solidFill>
              <a:latin typeface="Gotham Pro" pitchFamily="2" charset="0"/>
              <a:cs typeface="Gotham Pro" pitchFamily="2" charset="0"/>
            </a:endParaRPr>
          </a:p>
          <a:p>
            <a:endParaRPr lang="ru-RU" sz="2400" b="1" dirty="0">
              <a:solidFill>
                <a:srgbClr val="39CBB3">
                  <a:lumMod val="75000"/>
                </a:srgbClr>
              </a:solidFill>
              <a:latin typeface="Gotham Pro" pitchFamily="2" charset="0"/>
              <a:cs typeface="Gotham Pro" pitchFamily="2" charset="0"/>
            </a:endParaRPr>
          </a:p>
          <a:p>
            <a:pPr algn="ctr"/>
            <a:r>
              <a:rPr lang="ru-RU" sz="3600" b="1" dirty="0">
                <a:solidFill>
                  <a:srgbClr val="39CBB3">
                    <a:lumMod val="75000"/>
                  </a:srgbClr>
                </a:solidFill>
                <a:latin typeface="Gotham Pro" pitchFamily="2" charset="0"/>
                <a:cs typeface="Gotham Pro" pitchFamily="2" charset="0"/>
              </a:rPr>
              <a:t>Будьте здоровы!!!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08ABFB-FD65-E072-9852-4134BE03EB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529" y="5229200"/>
            <a:ext cx="915473" cy="115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880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тв.пациент">
      <a:dk1>
        <a:srgbClr val="1C1C1C"/>
      </a:dk1>
      <a:lt1>
        <a:srgbClr val="FFFFFF"/>
      </a:lt1>
      <a:dk2>
        <a:srgbClr val="1A65A3"/>
      </a:dk2>
      <a:lt2>
        <a:srgbClr val="FFFFFF"/>
      </a:lt2>
      <a:accent1>
        <a:srgbClr val="1A65A3"/>
      </a:accent1>
      <a:accent2>
        <a:srgbClr val="2993D1"/>
      </a:accent2>
      <a:accent3>
        <a:srgbClr val="69B3DF"/>
      </a:accent3>
      <a:accent4>
        <a:srgbClr val="39CBB3"/>
      </a:accent4>
      <a:accent5>
        <a:srgbClr val="F2E450"/>
      </a:accent5>
      <a:accent6>
        <a:srgbClr val="FF4160"/>
      </a:accent6>
      <a:hlink>
        <a:srgbClr val="2993D1"/>
      </a:hlink>
      <a:folHlink>
        <a:srgbClr val="39CBB3"/>
      </a:folHlink>
    </a:clrScheme>
    <a:fontScheme name="ОСЛ">
      <a:majorFont>
        <a:latin typeface="Gotham Pro Medium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12972</TotalTime>
  <Words>1067</Words>
  <Application>Microsoft Office PowerPoint</Application>
  <PresentationFormat>Произвольный</PresentationFormat>
  <Paragraphs>194</Paragraphs>
  <Slides>23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Times New Roman</vt:lpstr>
      <vt:lpstr>Source Serif 4 Light</vt:lpstr>
      <vt:lpstr>Calibri</vt:lpstr>
      <vt:lpstr>Source Sans 3</vt:lpstr>
      <vt:lpstr>Arial</vt:lpstr>
      <vt:lpstr>Gotham Pro</vt:lpstr>
      <vt:lpstr>Gotham Pro Medium</vt:lpstr>
      <vt:lpstr>Calibri Light</vt:lpstr>
      <vt:lpstr>Source Serif 4 Semi Bold</vt:lpstr>
      <vt:lpstr>Тема Office</vt:lpstr>
      <vt:lpstr>1_Тема Office</vt:lpstr>
      <vt:lpstr> Основы здорового образа жизни. Ответственный пациент. Кто он?  </vt:lpstr>
      <vt:lpstr>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</vt:lpstr>
      <vt:lpstr>ТЕСТИРОВАНИЕ</vt:lpstr>
      <vt:lpstr>ЭКОСИСТЕМА ОТВЕТСТВЕННОГО ПАЦИЕНТА  </vt:lpstr>
      <vt:lpstr>СТРУКТУРА ОТВЕТСТВЕННОСТИ ПАЦИЕНТА</vt:lpstr>
      <vt:lpstr>ИНФОРМАЦИОННЫЙ БЛОК</vt:lpstr>
      <vt:lpstr> ЛИЧНОСТНЫЙ БЛОК.  Позитивная мотивация и убеждения   </vt:lpstr>
      <vt:lpstr>  ЛИЧНОСТНЫЙ БЛОК. Эмоционально-устойчивое и ресурсное состояние     </vt:lpstr>
      <vt:lpstr>   ПОВЕДЕНЧЕСКИЙ БЛОК.  1. Действия пациента    </vt:lpstr>
      <vt:lpstr>    ПОВЕДЕНЧЕСКИЙ БЛОК. Эффективные коммуникации     </vt:lpstr>
      <vt:lpstr>ДИНАМИЧЕСКАЯ МОДЕЛЬ ПАЦИЕНТА,  ОТВЕТСТВЕННОГО ЗА СВОЕ ЗДОРОВЬЕ </vt:lpstr>
      <vt:lpstr>4 сферы полезных привычек ОП</vt:lpstr>
      <vt:lpstr>ТЕСТИРОВАНИЕ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Станислав Гайворонский</cp:lastModifiedBy>
  <cp:revision>116</cp:revision>
  <cp:lastPrinted>2026-04-08T08:59:21Z</cp:lastPrinted>
  <dcterms:created xsi:type="dcterms:W3CDTF">2024-09-13T07:42:54Z</dcterms:created>
  <dcterms:modified xsi:type="dcterms:W3CDTF">2026-04-09T07:38:52Z</dcterms:modified>
</cp:coreProperties>
</file>